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0" r:id="rId3"/>
    <p:sldId id="259" r:id="rId4"/>
    <p:sldId id="258" r:id="rId5"/>
    <p:sldId id="257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6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Kosten in Sfr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Lehrling 3200.-</c:v>
                </c:pt>
                <c:pt idx="1">
                  <c:v>Maschine 2700.-</c:v>
                </c:pt>
                <c:pt idx="2">
                  <c:v>Werkzeug 1500.-</c:v>
                </c:pt>
                <c:pt idx="3">
                  <c:v>Material 370.-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3200</c:v>
                </c:pt>
                <c:pt idx="1">
                  <c:v>2700</c:v>
                </c:pt>
                <c:pt idx="2">
                  <c:v>1500</c:v>
                </c:pt>
                <c:pt idx="3">
                  <c:v>370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</cdr:x>
      <cdr:y>0.75409</cdr:y>
    </cdr:from>
    <cdr:to>
      <cdr:x>0.95499</cdr:x>
      <cdr:y>0.9291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554960" y="3412976"/>
          <a:ext cx="230425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2800" b="1" u="sng" dirty="0"/>
            <a:t>Total: </a:t>
          </a:r>
          <a:r>
            <a:rPr lang="de-CH" sz="2800" b="1" u="sng" dirty="0" smtClean="0"/>
            <a:t>7770.-</a:t>
          </a:r>
          <a:endParaRPr lang="de-CH" sz="2800" b="1" u="sng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15D1F-51F8-44C6-8FB9-F467FBA40D8A}" type="datetimeFigureOut">
              <a:rPr lang="de-CH" smtClean="0"/>
              <a:t>04.07.2018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37828-5A02-4592-B582-8600F5C4D4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1376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F52-699B-404A-8943-05275D41EF28}" type="datetimeFigureOut">
              <a:rPr lang="de-CH" smtClean="0"/>
              <a:t>04.07.2018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E761-4F9D-42CD-AAC2-E7E104E5D10F}" type="slidenum">
              <a:rPr lang="de-CH" smtClean="0"/>
              <a:t>‹Nr.›</a:t>
            </a:fld>
            <a:endParaRPr lang="de-CH"/>
          </a:p>
        </p:txBody>
      </p:sp>
      <p:pic>
        <p:nvPicPr>
          <p:cNvPr id="1026" name="Picture 2" descr="http://www.freelogovectors.net/wp-content/uploads/2012/05/ducati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3645"/>
            <a:ext cx="902397" cy="9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uro-bern.ch/cms/fileadmin/templates/img/logo_unib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645"/>
            <a:ext cx="1387978" cy="10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freelogovectors.net/wp-content/uploads/2012/05/ducati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3645"/>
            <a:ext cx="902397" cy="9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neuro-bern.ch/cms/fileadmin/templates/img/logo_unibe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645"/>
            <a:ext cx="1387978" cy="10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1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F52-699B-404A-8943-05275D41EF28}" type="datetimeFigureOut">
              <a:rPr lang="de-CH" smtClean="0"/>
              <a:t>04.07.2018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E761-4F9D-42CD-AAC2-E7E104E5D1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67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F52-699B-404A-8943-05275D41EF28}" type="datetimeFigureOut">
              <a:rPr lang="de-CH" smtClean="0"/>
              <a:t>04.07.2018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E761-4F9D-42CD-AAC2-E7E104E5D1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841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noFill/>
          </a:ln>
          <a:effectLst/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F52-699B-404A-8943-05275D41EF28}" type="datetimeFigureOut">
              <a:rPr lang="de-CH" smtClean="0"/>
              <a:t>04.07.2018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E761-4F9D-42CD-AAC2-E7E104E5D1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211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F52-699B-404A-8943-05275D41EF28}" type="datetimeFigureOut">
              <a:rPr lang="de-CH" smtClean="0"/>
              <a:t>04.07.2018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E761-4F9D-42CD-AAC2-E7E104E5D1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226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F52-699B-404A-8943-05275D41EF28}" type="datetimeFigureOut">
              <a:rPr lang="de-CH" smtClean="0"/>
              <a:t>04.07.2018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E761-4F9D-42CD-AAC2-E7E104E5D1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9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F52-699B-404A-8943-05275D41EF28}" type="datetimeFigureOut">
              <a:rPr lang="de-CH" smtClean="0"/>
              <a:t>04.07.2018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E761-4F9D-42CD-AAC2-E7E104E5D1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744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F52-699B-404A-8943-05275D41EF28}" type="datetimeFigureOut">
              <a:rPr lang="de-CH" smtClean="0"/>
              <a:t>04.07.2018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E761-4F9D-42CD-AAC2-E7E104E5D1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945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F52-699B-404A-8943-05275D41EF28}" type="datetimeFigureOut">
              <a:rPr lang="de-CH" smtClean="0"/>
              <a:t>04.07.2018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E761-4F9D-42CD-AAC2-E7E104E5D1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F52-699B-404A-8943-05275D41EF28}" type="datetimeFigureOut">
              <a:rPr lang="de-CH" smtClean="0"/>
              <a:t>04.07.2018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E761-4F9D-42CD-AAC2-E7E104E5D1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318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F52-699B-404A-8943-05275D41EF28}" type="datetimeFigureOut">
              <a:rPr lang="de-CH" smtClean="0"/>
              <a:t>04.07.2018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E761-4F9D-42CD-AAC2-E7E104E5D1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14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F52-699B-404A-8943-05275D41EF28}" type="datetimeFigureOut">
              <a:rPr lang="de-CH" smtClean="0"/>
              <a:t>04.07.2018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6E761-4F9D-42CD-AAC2-E7E104E5D1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533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ln w="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IPA - Gabelaufnahme</a:t>
            </a:r>
            <a:endParaRPr lang="de-CH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de-CH" dirty="0" smtClean="0">
                <a:cs typeface="Arial" pitchFamily="34" charset="0"/>
              </a:rPr>
              <a:t>Mike von Burg</a:t>
            </a:r>
            <a:endParaRPr lang="de-CH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3740" y="404664"/>
            <a:ext cx="8229600" cy="676672"/>
          </a:xfrm>
        </p:spPr>
        <p:txBody>
          <a:bodyPr/>
          <a:lstStyle/>
          <a:p>
            <a:r>
              <a:rPr lang="de-CH" dirty="0" smtClean="0"/>
              <a:t>Obere Gabelbrücke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7170" name="Picture 2" descr="Y:\LICOMDIR\Lehrlinge\Mike von Burg\IPA\Fotos\IMG_7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20" b="21766"/>
          <a:stretch/>
        </p:blipFill>
        <p:spPr bwMode="auto">
          <a:xfrm>
            <a:off x="1688540" y="4509120"/>
            <a:ext cx="5760000" cy="186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1196752"/>
            <a:ext cx="5760000" cy="317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748680"/>
          </a:xfrm>
        </p:spPr>
        <p:txBody>
          <a:bodyPr/>
          <a:lstStyle/>
          <a:p>
            <a:r>
              <a:rPr lang="de-CH" dirty="0"/>
              <a:t>U</a:t>
            </a:r>
            <a:r>
              <a:rPr lang="de-CH" dirty="0" smtClean="0"/>
              <a:t>ntere Gabelbrücke</a:t>
            </a:r>
            <a:endParaRPr lang="de-CH" dirty="0"/>
          </a:p>
        </p:txBody>
      </p:sp>
      <p:pic>
        <p:nvPicPr>
          <p:cNvPr id="8194" name="Picture 2" descr="Y:\LICOMDIR\Lehrlinge\Mike von Burg\IPA\Fotos\IMG_7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16" y="1109376"/>
            <a:ext cx="3587088" cy="23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Y:\LICOMDIR\Lehrlinge\Mike von Burg\IPA\Fotos\IMG_7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16" y="3717032"/>
            <a:ext cx="3587088" cy="23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"/>
          <a:stretch/>
        </p:blipFill>
        <p:spPr bwMode="auto">
          <a:xfrm>
            <a:off x="345371" y="1988839"/>
            <a:ext cx="4765480" cy="332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8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76672"/>
          </a:xfrm>
        </p:spPr>
        <p:txBody>
          <a:bodyPr/>
          <a:lstStyle/>
          <a:p>
            <a:r>
              <a:rPr lang="de-CH" dirty="0" smtClean="0"/>
              <a:t>Gabelbrücken zweite Seite</a:t>
            </a:r>
            <a:endParaRPr lang="de-CH" dirty="0"/>
          </a:p>
        </p:txBody>
      </p:sp>
      <p:pic>
        <p:nvPicPr>
          <p:cNvPr id="9218" name="Picture 2" descr="Y:\LICOMDIR\Lehrlinge\Mike von Burg\IPA\Fotos\IMG_79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17117"/>
          <a:stretch/>
        </p:blipFill>
        <p:spPr bwMode="auto">
          <a:xfrm>
            <a:off x="972000" y="1268760"/>
            <a:ext cx="7200000" cy="23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Y:\LICOMDIR\Lehrlinge\Mike von Burg\IPA\Fotos\IMG_79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4" b="20501"/>
          <a:stretch/>
        </p:blipFill>
        <p:spPr bwMode="auto">
          <a:xfrm>
            <a:off x="972000" y="3933057"/>
            <a:ext cx="7200000" cy="24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Y:\LICOMDIR\Lehrlinge\Mike von Burg\IPA\Fotos\IMG_79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8" y="992899"/>
            <a:ext cx="7308304" cy="48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796" y="620688"/>
            <a:ext cx="8229600" cy="1252735"/>
          </a:xfrm>
        </p:spPr>
        <p:txBody>
          <a:bodyPr/>
          <a:lstStyle/>
          <a:p>
            <a:r>
              <a:rPr lang="de-CH" dirty="0" smtClean="0"/>
              <a:t>Bohren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1266" name="Picture 2" descr="Y:\LICOMDIR\Lehrlinge\Mike von Burg\IPA\Fotos\IMG_8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50179"/>
            <a:ext cx="396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Y:\LICOMDIR\Lehrlinge\Mike von Burg\IPA\Fotos\IMG_8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96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Y:\LICOMDIR\Lehrlinge\Mike von Burg\IPA\Fotos\IMG_8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9" y="2070179"/>
            <a:ext cx="4463988" cy="29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48072"/>
          </a:xfrm>
        </p:spPr>
        <p:txBody>
          <a:bodyPr/>
          <a:lstStyle/>
          <a:p>
            <a:r>
              <a:rPr lang="de-CH" dirty="0" smtClean="0"/>
              <a:t>Gabelbrücken</a:t>
            </a:r>
          </a:p>
          <a:p>
            <a:endParaRPr lang="de-CH" dirty="0"/>
          </a:p>
        </p:txBody>
      </p:sp>
      <p:pic>
        <p:nvPicPr>
          <p:cNvPr id="12290" name="Picture 2" descr="Y:\LICOMDIR\Lehrlinge\Mike von Burg\IPA\Fotos\IMG_8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84" y="3783054"/>
            <a:ext cx="396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Y:\LICOMDIR\Lehrlinge\Mike von Burg\IPA\Fotos\IMG_8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84" y="1052736"/>
            <a:ext cx="396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Y:\LICOMDIR\Lehrlinge\Mike von Burg\IPA\Fotos\IMG_8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66120" y="2499080"/>
            <a:ext cx="3851920" cy="25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76672"/>
          </a:xfrm>
        </p:spPr>
        <p:txBody>
          <a:bodyPr/>
          <a:lstStyle/>
          <a:p>
            <a:r>
              <a:rPr lang="de-CH" dirty="0" smtClean="0"/>
              <a:t>CNC-Fräsen, Lenkerschellen</a:t>
            </a:r>
          </a:p>
          <a:p>
            <a:endParaRPr lang="de-CH" dirty="0" smtClean="0"/>
          </a:p>
        </p:txBody>
      </p:sp>
      <p:pic>
        <p:nvPicPr>
          <p:cNvPr id="13314" name="Picture 2" descr="Y:\LICOMDIR\Lehrlinge\Mike von Burg\IPA\Fotos\IMG_8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48264" cy="46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8475" y="260648"/>
            <a:ext cx="8229600" cy="1728192"/>
          </a:xfrm>
        </p:spPr>
        <p:txBody>
          <a:bodyPr>
            <a:normAutofit/>
          </a:bodyPr>
          <a:lstStyle/>
          <a:p>
            <a:r>
              <a:rPr lang="de-CH" dirty="0" smtClean="0"/>
              <a:t>Spalte fräsen</a:t>
            </a:r>
          </a:p>
          <a:p>
            <a:pPr lvl="1"/>
            <a:r>
              <a:rPr lang="de-CH" dirty="0" smtClean="0"/>
              <a:t>Winkel</a:t>
            </a:r>
          </a:p>
          <a:p>
            <a:pPr lvl="1"/>
            <a:endParaRPr lang="de-CH" dirty="0" smtClean="0"/>
          </a:p>
          <a:p>
            <a:endParaRPr lang="de-CH" dirty="0"/>
          </a:p>
        </p:txBody>
      </p:sp>
      <p:pic>
        <p:nvPicPr>
          <p:cNvPr id="14338" name="Picture 2" descr="Y:\LICOMDIR\Lehrlinge\Mike von Burg\IPA\Fotos\IMG_8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8900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Y:\LICOMDIR\Lehrlinge\Mike von Burg\IPA\Fotos\IMG_8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1" y="1412776"/>
            <a:ext cx="36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Y:\LICOMDIR\Lehrlinge\Mike von Burg\IPA\Fotos\IMG_8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1" y="4005064"/>
            <a:ext cx="36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8229600" cy="1143000"/>
          </a:xfrm>
        </p:spPr>
        <p:txBody>
          <a:bodyPr/>
          <a:lstStyle/>
          <a:p>
            <a:r>
              <a:rPr lang="de-CH" dirty="0" smtClean="0"/>
              <a:t>Kosten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2542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48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Endprodukt</a:t>
            </a:r>
            <a:endParaRPr lang="de-CH" dirty="0"/>
          </a:p>
        </p:txBody>
      </p:sp>
      <p:pic>
        <p:nvPicPr>
          <p:cNvPr id="15362" name="Picture 2" descr="Y:\LICOMDIR\Lehrlinge\Mike von Burg\IPA\Fotos\IMG_8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82129"/>
            <a:ext cx="3960000" cy="26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Y:\LICOMDIR\Lehrlinge\Mike von Burg\IPA\Fotos\IMG_8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6710"/>
            <a:ext cx="3960000" cy="26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Y:\LICOMDIR\Lehrlinge\Mike von Burg\IPA\Fotos\IMG_80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69" y="4133406"/>
            <a:ext cx="3491880" cy="2327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Y:\LICOMDIR\Lehrlinge\Mike von Burg\IPA\Fotos\IMG_80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29997" r="21358" b="23023"/>
          <a:stretch/>
        </p:blipFill>
        <p:spPr bwMode="auto">
          <a:xfrm>
            <a:off x="971600" y="4026710"/>
            <a:ext cx="2372906" cy="1296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Y:\LICOMDIR\Lehrlinge\Mike von Burg\IPA\Fotos\IMG_807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7" t="19882" r="26480" b="24004"/>
          <a:stretch/>
        </p:blipFill>
        <p:spPr bwMode="auto">
          <a:xfrm>
            <a:off x="3287383" y="5247497"/>
            <a:ext cx="1231146" cy="1185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Ducati</a:t>
            </a:r>
            <a:r>
              <a:rPr lang="de-CH" dirty="0" smtClean="0"/>
              <a:t> 996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69000"/>
            <a:ext cx="4824536" cy="2952328"/>
          </a:xfrm>
        </p:spPr>
        <p:txBody>
          <a:bodyPr>
            <a:normAutofit/>
          </a:bodyPr>
          <a:lstStyle/>
          <a:p>
            <a:r>
              <a:rPr lang="de-CH" sz="2800" dirty="0" smtClean="0"/>
              <a:t>Hubraum 996 cm</a:t>
            </a:r>
            <a:r>
              <a:rPr lang="de-CH" sz="2800" baseline="30000" dirty="0" smtClean="0"/>
              <a:t>3</a:t>
            </a:r>
          </a:p>
          <a:p>
            <a:r>
              <a:rPr lang="de-CH" sz="2800" dirty="0" smtClean="0"/>
              <a:t>Nennleistung 83 KW (113 PS) bei 8500 </a:t>
            </a:r>
            <a:r>
              <a:rPr lang="de-CH" sz="2800" baseline="30000" dirty="0" smtClean="0"/>
              <a:t>1</a:t>
            </a:r>
            <a:r>
              <a:rPr lang="de-CH" sz="2800" dirty="0" smtClean="0"/>
              <a:t>/min</a:t>
            </a:r>
          </a:p>
          <a:p>
            <a:r>
              <a:rPr lang="de-CH" sz="2800" dirty="0" smtClean="0"/>
              <a:t>Drehmoment 96 </a:t>
            </a:r>
            <a:r>
              <a:rPr lang="de-CH" sz="2800" dirty="0" err="1" smtClean="0"/>
              <a:t>Nm</a:t>
            </a:r>
            <a:r>
              <a:rPr lang="de-CH" sz="2800" dirty="0" smtClean="0"/>
              <a:t> bei 7000 </a:t>
            </a:r>
            <a:r>
              <a:rPr lang="de-CH" sz="2800" baseline="30000" dirty="0" smtClean="0"/>
              <a:t>1</a:t>
            </a:r>
            <a:r>
              <a:rPr lang="de-CH" sz="2800" dirty="0" smtClean="0"/>
              <a:t>/min</a:t>
            </a:r>
          </a:p>
          <a:p>
            <a:r>
              <a:rPr lang="de-CH" sz="2800" dirty="0" smtClean="0"/>
              <a:t>265 km/h</a:t>
            </a:r>
          </a:p>
          <a:p>
            <a:endParaRPr lang="de-CH" sz="2800" dirty="0"/>
          </a:p>
        </p:txBody>
      </p:sp>
      <p:pic>
        <p:nvPicPr>
          <p:cNvPr id="2050" name="Picture 2" descr="http://www.mcnews.com.au/wallpaper/Ducati/996R/Ducati996R_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9501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Aluminium 7075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r>
              <a:rPr lang="de-CH" dirty="0" smtClean="0"/>
              <a:t>Luft- und Raumfahrt</a:t>
            </a:r>
          </a:p>
          <a:p>
            <a:r>
              <a:rPr lang="de-CH" dirty="0" smtClean="0"/>
              <a:t>Militär</a:t>
            </a:r>
          </a:p>
          <a:p>
            <a:r>
              <a:rPr lang="de-CH" dirty="0" smtClean="0"/>
              <a:t>Anwendungen im Nuklearbereich</a:t>
            </a:r>
          </a:p>
          <a:p>
            <a:r>
              <a:rPr lang="de-CH" dirty="0" smtClean="0"/>
              <a:t>Höchste Festigkeit</a:t>
            </a:r>
          </a:p>
          <a:p>
            <a:pPr marL="0" indent="0"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3462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Materialvergleich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584534"/>
              </p:ext>
            </p:extLst>
          </p:nvPr>
        </p:nvGraphicFramePr>
        <p:xfrm>
          <a:off x="467544" y="2060848"/>
          <a:ext cx="8229600" cy="307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/>
                        <a:t>7075</a:t>
                      </a:r>
                      <a:r>
                        <a:rPr lang="de-CH" sz="2000" b="1" baseline="0" dirty="0" smtClean="0"/>
                        <a:t> </a:t>
                      </a:r>
                      <a:r>
                        <a:rPr lang="de-CH" sz="1600" b="1" dirty="0" smtClean="0"/>
                        <a:t>(AlZn5.5MgCu)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="1" dirty="0" smtClean="0"/>
                        <a:t>6082 (AlMgSi1)</a:t>
                      </a:r>
                      <a:endParaRPr lang="de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="1" dirty="0" smtClean="0"/>
                        <a:t>S235JR </a:t>
                      </a:r>
                      <a:endParaRPr lang="de-CH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Zugfestigkeit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 smtClean="0"/>
                        <a:t>490</a:t>
                      </a:r>
                      <a:r>
                        <a:rPr lang="de-CH" sz="2000" baseline="0" dirty="0" smtClean="0"/>
                        <a:t> - 540 </a:t>
                      </a:r>
                      <a:r>
                        <a:rPr lang="de-CH" sz="2000" dirty="0" smtClean="0"/>
                        <a:t>N/mm</a:t>
                      </a:r>
                      <a:r>
                        <a:rPr lang="de-CH" sz="2000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 smtClean="0"/>
                        <a:t>275 - 300 N/mm</a:t>
                      </a:r>
                      <a:r>
                        <a:rPr lang="de-CH" sz="2000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360 - 510 N/mm</a:t>
                      </a:r>
                      <a:r>
                        <a:rPr lang="de-CH" sz="2000" baseline="30000" dirty="0" smtClean="0"/>
                        <a:t>2</a:t>
                      </a:r>
                      <a:endParaRPr lang="de-CH" sz="20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Streckgrenze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 smtClean="0"/>
                        <a:t>390</a:t>
                      </a:r>
                      <a:r>
                        <a:rPr lang="de-CH" sz="2000" baseline="0" dirty="0" smtClean="0"/>
                        <a:t> - 460 </a:t>
                      </a:r>
                      <a:r>
                        <a:rPr lang="de-CH" sz="2000" dirty="0" smtClean="0"/>
                        <a:t>N/mm</a:t>
                      </a:r>
                      <a:r>
                        <a:rPr lang="de-CH" sz="2000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 smtClean="0"/>
                        <a:t>240 - 255</a:t>
                      </a:r>
                      <a:r>
                        <a:rPr lang="de-CH" sz="2000" baseline="0" dirty="0" smtClean="0"/>
                        <a:t> </a:t>
                      </a:r>
                      <a:r>
                        <a:rPr lang="de-CH" sz="2000" dirty="0" smtClean="0"/>
                        <a:t>N/mm</a:t>
                      </a:r>
                      <a:r>
                        <a:rPr lang="de-CH" sz="2000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 smtClean="0"/>
                        <a:t>235 N/mm</a:t>
                      </a:r>
                      <a:r>
                        <a:rPr lang="de-CH" sz="2000" baseline="30000" dirty="0" smtClean="0"/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Brinellhärte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105 - 150 HBW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84 - 91 HBW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102 - 140 HBW</a:t>
                      </a:r>
                      <a:endParaRPr lang="de-CH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Schweissbarkeit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/>
                        <a:t>gut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gut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gut</a:t>
                      </a:r>
                      <a:endParaRPr lang="de-CH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Korrosionsbeständigkeit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sehr gut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sehr gut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Nein</a:t>
                      </a:r>
                      <a:endParaRPr lang="de-CH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Dichte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 smtClean="0"/>
                        <a:t>2.81</a:t>
                      </a:r>
                      <a:r>
                        <a:rPr lang="de-CH" sz="2000" baseline="0" dirty="0" smtClean="0"/>
                        <a:t> kg/dm</a:t>
                      </a:r>
                      <a:r>
                        <a:rPr lang="de-CH" sz="2000" baseline="30000" dirty="0" smtClean="0"/>
                        <a:t>3</a:t>
                      </a:r>
                      <a:endParaRPr lang="de-CH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2.7 </a:t>
                      </a:r>
                      <a:r>
                        <a:rPr lang="de-CH" sz="2000" baseline="0" dirty="0" smtClean="0"/>
                        <a:t>kg/dm</a:t>
                      </a:r>
                      <a:r>
                        <a:rPr lang="de-CH" sz="2000" baseline="30000" dirty="0" smtClean="0"/>
                        <a:t>3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7.84</a:t>
                      </a:r>
                      <a:r>
                        <a:rPr lang="de-CH" sz="2000" baseline="0" dirty="0" smtClean="0"/>
                        <a:t> kg/dm</a:t>
                      </a:r>
                      <a:r>
                        <a:rPr lang="de-CH" sz="2000" baseline="30000" dirty="0" smtClean="0"/>
                        <a:t>3</a:t>
                      </a:r>
                      <a:endParaRPr lang="de-CH" sz="2000" baseline="30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8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Werkstoffzusammensetzung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376032"/>
              </p:ext>
            </p:extLst>
          </p:nvPr>
        </p:nvGraphicFramePr>
        <p:xfrm>
          <a:off x="395536" y="1196752"/>
          <a:ext cx="8229600" cy="529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40080">
                <a:tc>
                  <a:txBody>
                    <a:bodyPr/>
                    <a:lstStyle/>
                    <a:p>
                      <a:pPr algn="l"/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b="1" dirty="0" smtClean="0"/>
                        <a:t>7075</a:t>
                      </a:r>
                      <a:r>
                        <a:rPr lang="de-CH" b="1" baseline="0" dirty="0" smtClean="0"/>
                        <a:t> </a:t>
                      </a:r>
                      <a:r>
                        <a:rPr lang="de-CH" sz="1600" b="1" dirty="0" smtClean="0"/>
                        <a:t>(AlZn5.5MgCu)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b="1" dirty="0" smtClean="0"/>
                        <a:t>6082 (AlMgSi1)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b="1" dirty="0" smtClean="0"/>
                        <a:t>Einfluss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Silizium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0.4%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0.7% – 1.3%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600" dirty="0" smtClean="0"/>
                        <a:t>Gegen Spannungsriss-korrosion</a:t>
                      </a:r>
                    </a:p>
                    <a:p>
                      <a:pPr algn="l"/>
                      <a:r>
                        <a:rPr lang="de-CH" sz="1600" dirty="0" smtClean="0"/>
                        <a:t>+ Festigkeit</a:t>
                      </a:r>
                      <a:endParaRPr lang="de-CH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Eisen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0.5%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0.5%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600" dirty="0" smtClean="0"/>
                        <a:t>+ Festigkeit</a:t>
                      </a:r>
                      <a:endParaRPr lang="de-CH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Kupfer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1.2% - 2%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0.1%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/>
                        <a:t>+ Festigkeit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Mangan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0.3%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0.4% - 1%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600" dirty="0" smtClean="0"/>
                        <a:t>+ Streckgrenze, Zugfestigkeit</a:t>
                      </a:r>
                      <a:endParaRPr lang="de-CH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Magnesium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2.1% - 2.9%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0.6%</a:t>
                      </a:r>
                      <a:r>
                        <a:rPr lang="de-CH" baseline="0" dirty="0" smtClean="0"/>
                        <a:t> – 1.2</a:t>
                      </a:r>
                      <a:r>
                        <a:rPr lang="de-CH" dirty="0" smtClean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600" dirty="0" smtClean="0"/>
                        <a:t>+ Festigkeit</a:t>
                      </a:r>
                    </a:p>
                    <a:p>
                      <a:pPr algn="l"/>
                      <a:r>
                        <a:rPr lang="de-CH" sz="1600" dirty="0" smtClean="0"/>
                        <a:t>+ Schweissbarkeit</a:t>
                      </a:r>
                    </a:p>
                    <a:p>
                      <a:pPr algn="l"/>
                      <a:r>
                        <a:rPr lang="de-CH" sz="1600" dirty="0" smtClean="0"/>
                        <a:t>+ Vergütbarkeit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Chrom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0.18%</a:t>
                      </a:r>
                      <a:r>
                        <a:rPr lang="de-CH" baseline="0" dirty="0" smtClean="0"/>
                        <a:t> - 0.28%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baseline="0" dirty="0" smtClean="0"/>
                        <a:t>0.25</a:t>
                      </a:r>
                      <a:r>
                        <a:rPr lang="de-CH" dirty="0" smtClean="0"/>
                        <a:t>%</a:t>
                      </a:r>
                      <a:endParaRPr lang="de-CH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600" baseline="0" dirty="0" smtClean="0"/>
                        <a:t>+ Festigkeit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Zink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5.1% - 6.1%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0.2%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600" dirty="0" smtClean="0"/>
                        <a:t>+ Festigkeit</a:t>
                      </a:r>
                      <a:endParaRPr lang="de-CH" sz="1600" baseline="0" dirty="0" smtClean="0"/>
                    </a:p>
                    <a:p>
                      <a:pPr algn="l"/>
                      <a:r>
                        <a:rPr lang="de-CH" sz="1600" baseline="0" dirty="0" smtClean="0"/>
                        <a:t>+ Vergütbarkeit</a:t>
                      </a:r>
                      <a:endParaRPr lang="de-CH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Titan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0.2%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0.1%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600" dirty="0" smtClean="0"/>
                        <a:t>+ Festigkeit</a:t>
                      </a:r>
                      <a:endParaRPr lang="de-CH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Aluminium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Rest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Rest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CH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1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Wärmebehandlung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492896"/>
            <a:ext cx="3024336" cy="2116832"/>
          </a:xfrm>
        </p:spPr>
        <p:txBody>
          <a:bodyPr/>
          <a:lstStyle/>
          <a:p>
            <a:r>
              <a:rPr lang="de-CH" dirty="0" smtClean="0"/>
              <a:t>Lösungsglühen</a:t>
            </a:r>
          </a:p>
          <a:p>
            <a:r>
              <a:rPr lang="de-CH" dirty="0" smtClean="0"/>
              <a:t>Abschrecken</a:t>
            </a:r>
          </a:p>
          <a:p>
            <a:r>
              <a:rPr lang="de-CH" dirty="0" smtClean="0"/>
              <a:t>Auslagern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26" name="Picture 2" descr="http://www.kuhn-edelstahl.de/frontend/media/imggallery/waermebehandlung/waermebehandlungsofe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4803947" cy="31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Fertigung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964703"/>
          </a:xfrm>
        </p:spPr>
        <p:txBody>
          <a:bodyPr>
            <a:normAutofit fontScale="92500" lnSpcReduction="20000"/>
          </a:bodyPr>
          <a:lstStyle/>
          <a:p>
            <a:r>
              <a:rPr lang="de-CH" dirty="0" smtClean="0"/>
              <a:t>CNC-Fräsen</a:t>
            </a:r>
          </a:p>
          <a:p>
            <a:r>
              <a:rPr lang="de-CH" dirty="0" smtClean="0"/>
              <a:t>Lenkanschläge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098" name="Picture 2" descr="Y:\LICOMDIR\Lehrlinge\Mike von Burg\IPA\Fotos\IMG_8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4123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/>
          <a:stretch/>
        </p:blipFill>
        <p:spPr bwMode="auto">
          <a:xfrm>
            <a:off x="899590" y="2564904"/>
            <a:ext cx="3464893" cy="364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3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748680"/>
          </a:xfrm>
        </p:spPr>
        <p:txBody>
          <a:bodyPr/>
          <a:lstStyle/>
          <a:p>
            <a:r>
              <a:rPr lang="de-CH" dirty="0" smtClean="0"/>
              <a:t>Adapter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7364"/>
            <a:ext cx="3384376" cy="37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Y:\LICOMDIR\Lehrlinge\Mike von Burg\IPA\Fotos\IMG_7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37536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6359"/>
            <a:ext cx="8229600" cy="676672"/>
          </a:xfrm>
        </p:spPr>
        <p:txBody>
          <a:bodyPr/>
          <a:lstStyle/>
          <a:p>
            <a:r>
              <a:rPr lang="de-CH" dirty="0" smtClean="0"/>
              <a:t>Lenkerschellen</a:t>
            </a:r>
          </a:p>
          <a:p>
            <a:endParaRPr lang="de-CH" dirty="0"/>
          </a:p>
        </p:txBody>
      </p:sp>
      <p:pic>
        <p:nvPicPr>
          <p:cNvPr id="6146" name="Picture 2" descr="Y:\LICOMDIR\Lehrlinge\Mike von Burg\IPA\Fotos\IMG_7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3599890" cy="239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3031"/>
            <a:ext cx="6023680" cy="30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Y:\LICOMDIR\Lehrlinge\Mike von Burg\IPA\Fotos\IMG_7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36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234</Words>
  <Application>Microsoft Office PowerPoint</Application>
  <PresentationFormat>Bildschirmpräsentation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Arial</vt:lpstr>
      <vt:lpstr>Calibri</vt:lpstr>
      <vt:lpstr>Design1</vt:lpstr>
      <vt:lpstr>IPA - Gabelaufnahme</vt:lpstr>
      <vt:lpstr>Ducati 996</vt:lpstr>
      <vt:lpstr>Aluminium 7075</vt:lpstr>
      <vt:lpstr>Materialvergleich</vt:lpstr>
      <vt:lpstr>Werkstoffzusammensetzung</vt:lpstr>
      <vt:lpstr>Wärmebehandlung</vt:lpstr>
      <vt:lpstr>Fertigung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Kosten</vt:lpstr>
      <vt:lpstr>Endprodukt</vt:lpstr>
    </vt:vector>
  </TitlesOfParts>
  <Company>Universität Bern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 - Gabelaufnahme</dc:title>
  <dc:creator>phimws_admin</dc:creator>
  <cp:lastModifiedBy>Rothenbühler, Tina (SPACE)</cp:lastModifiedBy>
  <cp:revision>143</cp:revision>
  <dcterms:created xsi:type="dcterms:W3CDTF">2013-05-23T11:12:07Z</dcterms:created>
  <dcterms:modified xsi:type="dcterms:W3CDTF">2018-07-04T12:31:01Z</dcterms:modified>
</cp:coreProperties>
</file>