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6" r:id="rId6"/>
    <p:sldId id="258" r:id="rId7"/>
    <p:sldId id="259" r:id="rId8"/>
    <p:sldId id="261" r:id="rId9"/>
    <p:sldId id="262" r:id="rId10"/>
    <p:sldId id="263" r:id="rId1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66"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EA3A401-081E-468B-AD53-96A894FD3F9A}" type="datetimeFigureOut">
              <a:rPr lang="de-DE" smtClean="0"/>
              <a:pPr/>
              <a:t>04.07.2018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C4CB6-E695-4CA7-8EC0-3B4E6A734012}"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EA3A401-081E-468B-AD53-96A894FD3F9A}" type="datetimeFigureOut">
              <a:rPr lang="de-DE" smtClean="0"/>
              <a:pPr/>
              <a:t>04.07.2018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C4CB6-E695-4CA7-8EC0-3B4E6A734012}"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EA3A401-081E-468B-AD53-96A894FD3F9A}" type="datetimeFigureOut">
              <a:rPr lang="de-DE" smtClean="0"/>
              <a:pPr/>
              <a:t>04.07.2018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C4CB6-E695-4CA7-8EC0-3B4E6A734012}"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EA3A401-081E-468B-AD53-96A894FD3F9A}" type="datetimeFigureOut">
              <a:rPr lang="de-DE" smtClean="0"/>
              <a:pPr/>
              <a:t>04.07.2018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C4CB6-E695-4CA7-8EC0-3B4E6A734012}"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EA3A401-081E-468B-AD53-96A894FD3F9A}" type="datetimeFigureOut">
              <a:rPr lang="de-DE" smtClean="0"/>
              <a:pPr/>
              <a:t>04.07.2018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C4CB6-E695-4CA7-8EC0-3B4E6A734012}"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EA3A401-081E-468B-AD53-96A894FD3F9A}" type="datetimeFigureOut">
              <a:rPr lang="de-DE" smtClean="0"/>
              <a:pPr/>
              <a:t>04.07.2018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8C4CB6-E695-4CA7-8EC0-3B4E6A734012}"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EA3A401-081E-468B-AD53-96A894FD3F9A}" type="datetimeFigureOut">
              <a:rPr lang="de-DE" smtClean="0"/>
              <a:pPr/>
              <a:t>04.07.2018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8C4CB6-E695-4CA7-8EC0-3B4E6A734012}"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EA3A401-081E-468B-AD53-96A894FD3F9A}" type="datetimeFigureOut">
              <a:rPr lang="de-DE" smtClean="0"/>
              <a:pPr/>
              <a:t>04.07.2018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8C4CB6-E695-4CA7-8EC0-3B4E6A734012}"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EA3A401-081E-468B-AD53-96A894FD3F9A}" type="datetimeFigureOut">
              <a:rPr lang="de-DE" smtClean="0"/>
              <a:pPr/>
              <a:t>04.07.2018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8C4CB6-E695-4CA7-8EC0-3B4E6A734012}"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EA3A401-081E-468B-AD53-96A894FD3F9A}" type="datetimeFigureOut">
              <a:rPr lang="de-DE" smtClean="0"/>
              <a:pPr/>
              <a:t>04.07.2018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8C4CB6-E695-4CA7-8EC0-3B4E6A734012}"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EA3A401-081E-468B-AD53-96A894FD3F9A}" type="datetimeFigureOut">
              <a:rPr lang="de-DE" smtClean="0"/>
              <a:pPr/>
              <a:t>04.07.2018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8C4CB6-E695-4CA7-8EC0-3B4E6A734012}"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3A401-081E-468B-AD53-96A894FD3F9A}" type="datetimeFigureOut">
              <a:rPr lang="de-DE" smtClean="0"/>
              <a:pPr/>
              <a:t>04.07.2018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C4CB6-E695-4CA7-8EC0-3B4E6A73401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j</a:t>
            </a:r>
            <a:endParaRPr lang="de-DE" dirty="0"/>
          </a:p>
        </p:txBody>
      </p:sp>
      <p:sp>
        <p:nvSpPr>
          <p:cNvPr id="3" name="Untertitel 2"/>
          <p:cNvSpPr>
            <a:spLocks noGrp="1"/>
          </p:cNvSpPr>
          <p:nvPr>
            <p:ph type="subTitle" idx="1"/>
          </p:nvPr>
        </p:nvSpPr>
        <p:spPr/>
        <p:txBody>
          <a:bodyPr/>
          <a:lstStyle/>
          <a:p>
            <a:endParaRPr lang="de-DE" dirty="0"/>
          </a:p>
        </p:txBody>
      </p:sp>
      <p:pic>
        <p:nvPicPr>
          <p:cNvPr id="4" name="Picture 1" descr="Z:\Reubi_pics\IMG_6320.jpg"/>
          <p:cNvPicPr>
            <a:picLocks noChangeAspect="1"/>
          </p:cNvPicPr>
          <p:nvPr/>
        </p:nvPicPr>
        <p:blipFill>
          <a:blip r:embed="rId2" cstate="print">
            <a:lum bright="-10000" contrast="40000"/>
          </a:blip>
          <a:srcRect/>
          <a:stretch>
            <a:fillRect/>
          </a:stretch>
        </p:blipFill>
        <p:spPr bwMode="auto">
          <a:xfrm>
            <a:off x="971600" y="1700808"/>
            <a:ext cx="2710699" cy="1815550"/>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5"/>
          <p:cNvPicPr>
            <a:picLocks noChangeAspect="1"/>
          </p:cNvPicPr>
          <p:nvPr/>
        </p:nvPicPr>
        <p:blipFill>
          <a:blip r:embed="rId3" cstate="print">
            <a:lum bright="10000" contrast="30000"/>
          </a:blip>
          <a:srcRect l="56823" t="20696" r="21919" b="31504"/>
          <a:stretch>
            <a:fillRect/>
          </a:stretch>
        </p:blipFill>
        <p:spPr bwMode="auto">
          <a:xfrm>
            <a:off x="5148064" y="1196752"/>
            <a:ext cx="2742857" cy="2121078"/>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2"/>
          <p:cNvPicPr>
            <a:picLocks noChangeAspect="1"/>
          </p:cNvPicPr>
          <p:nvPr/>
        </p:nvPicPr>
        <p:blipFill>
          <a:blip r:embed="rId4" cstate="print"/>
          <a:srcRect l="54733" t="9366" r="5362" b="6949"/>
          <a:stretch>
            <a:fillRect/>
          </a:stretch>
        </p:blipFill>
        <p:spPr bwMode="auto">
          <a:xfrm>
            <a:off x="1403648" y="4149080"/>
            <a:ext cx="2736304" cy="1961175"/>
          </a:xfrm>
          <a:prstGeom prst="rect">
            <a:avLst/>
          </a:prstGeom>
          <a:ln>
            <a:solidFill>
              <a:schemeClr val="tx1"/>
            </a:solidFill>
          </a:ln>
          <a:effectLst>
            <a:outerShdw blurRad="292100" dist="139700" dir="2700000" algn="tl" rotWithShape="0">
              <a:srgbClr val="333333">
                <a:alpha val="65000"/>
              </a:srgbClr>
            </a:outerShdw>
          </a:effectLst>
        </p:spPr>
      </p:pic>
      <p:pic>
        <p:nvPicPr>
          <p:cNvPr id="7" name="Grafik 6" descr="X:\Reubi_pics\IMG_6249.jpg"/>
          <p:cNvPicPr>
            <a:picLocks noChangeAspect="1"/>
          </p:cNvPicPr>
          <p:nvPr/>
        </p:nvPicPr>
        <p:blipFill>
          <a:blip r:embed="rId5" cstate="print">
            <a:lum bright="10000" contrast="30000"/>
          </a:blip>
          <a:srcRect l="9680" r="4616" b="7293"/>
          <a:stretch>
            <a:fillRect/>
          </a:stretch>
        </p:blipFill>
        <p:spPr bwMode="auto">
          <a:xfrm>
            <a:off x="5148064" y="3861048"/>
            <a:ext cx="2844175" cy="2052550"/>
          </a:xfrm>
          <a:prstGeom prst="rect">
            <a:avLst/>
          </a:prstGeom>
          <a:ln>
            <a:solidFill>
              <a:schemeClr val="tx1"/>
            </a:solidFill>
          </a:ln>
          <a:effectLst>
            <a:outerShdw blurRad="292100" dist="139700" dir="2700000" algn="tl" rotWithShape="0">
              <a:srgbClr val="333333">
                <a:alpha val="65000"/>
              </a:srgbClr>
            </a:outerShdw>
          </a:effectLst>
        </p:spPr>
      </p:pic>
      <p:sp>
        <p:nvSpPr>
          <p:cNvPr id="2053" name="Text Box 5"/>
          <p:cNvSpPr txBox="1">
            <a:spLocks noChangeArrowheads="1"/>
          </p:cNvSpPr>
          <p:nvPr/>
        </p:nvSpPr>
        <p:spPr bwMode="auto">
          <a:xfrm>
            <a:off x="1763688" y="3212976"/>
            <a:ext cx="1447800" cy="52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Skizzieren</a:t>
            </a:r>
            <a:endParaRPr kumimoji="0" lang="de-CH" sz="1800" b="0" i="0" u="none" strike="noStrike" cap="none" normalizeH="0" baseline="0" dirty="0" smtClean="0">
              <a:ln>
                <a:noFill/>
              </a:ln>
              <a:solidFill>
                <a:schemeClr val="tx1"/>
              </a:solidFill>
              <a:effectLst/>
              <a:latin typeface="Arial" pitchFamily="34" charset="0"/>
            </a:endParaRPr>
          </a:p>
        </p:txBody>
      </p:sp>
      <p:sp>
        <p:nvSpPr>
          <p:cNvPr id="2054" name="Text Box 6"/>
          <p:cNvSpPr txBox="1">
            <a:spLocks noChangeArrowheads="1"/>
          </p:cNvSpPr>
          <p:nvPr/>
        </p:nvSpPr>
        <p:spPr bwMode="auto">
          <a:xfrm>
            <a:off x="5796136" y="2996952"/>
            <a:ext cx="1593850" cy="439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Modellieren</a:t>
            </a:r>
            <a:endParaRPr kumimoji="0" lang="de-CH" sz="1800" b="0" i="0" u="none" strike="noStrike" cap="none" normalizeH="0" baseline="0" dirty="0" smtClean="0">
              <a:ln>
                <a:noFill/>
              </a:ln>
              <a:solidFill>
                <a:schemeClr val="tx1"/>
              </a:solidFill>
              <a:effectLst/>
              <a:latin typeface="Arial" pitchFamily="34" charset="0"/>
            </a:endParaRPr>
          </a:p>
        </p:txBody>
      </p:sp>
      <p:sp>
        <p:nvSpPr>
          <p:cNvPr id="2055" name="Text Box 7"/>
          <p:cNvSpPr txBox="1">
            <a:spLocks noChangeArrowheads="1"/>
          </p:cNvSpPr>
          <p:nvPr/>
        </p:nvSpPr>
        <p:spPr bwMode="auto">
          <a:xfrm>
            <a:off x="2267744" y="5733256"/>
            <a:ext cx="1501775" cy="481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Zeichnen</a:t>
            </a:r>
            <a:endParaRPr kumimoji="0" lang="de-CH" sz="1800" b="0" i="0" u="none" strike="noStrike" cap="none" normalizeH="0" baseline="0" dirty="0" smtClean="0">
              <a:ln>
                <a:noFill/>
              </a:ln>
              <a:solidFill>
                <a:schemeClr val="tx1"/>
              </a:solidFill>
              <a:effectLst/>
              <a:latin typeface="Arial" pitchFamily="34" charset="0"/>
            </a:endParaRPr>
          </a:p>
        </p:txBody>
      </p:sp>
      <p:sp>
        <p:nvSpPr>
          <p:cNvPr id="2057" name="Rectangle 9"/>
          <p:cNvSpPr>
            <a:spLocks noChangeArrowheads="1"/>
          </p:cNvSpPr>
          <p:nvPr/>
        </p:nvSpPr>
        <p:spPr bwMode="auto">
          <a:xfrm>
            <a:off x="971600" y="326649"/>
            <a:ext cx="612068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3600" b="1" i="0" u="none" strike="noStrike" cap="none" normalizeH="0" baseline="0" dirty="0" smtClean="0">
                <a:ln>
                  <a:noFill/>
                </a:ln>
                <a:solidFill>
                  <a:srgbClr val="1F497D"/>
                </a:solidFill>
                <a:effectLst/>
                <a:latin typeface="Arial" pitchFamily="34" charset="0"/>
                <a:ea typeface="Calibri" pitchFamily="34" charset="0"/>
                <a:cs typeface="Arial" pitchFamily="34" charset="0"/>
              </a:rPr>
              <a:t>IPA - Schweisslehren STROFIO</a:t>
            </a:r>
            <a:endParaRPr kumimoji="0" lang="de-DE"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ndParaRPr>
          </a:p>
        </p:txBody>
      </p:sp>
      <p:sp>
        <p:nvSpPr>
          <p:cNvPr id="2058" name="Rectangle 1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200" b="0" i="0" u="none" strike="noStrike" cap="none" normalizeH="0" baseline="0" smtClean="0">
                <a:ln>
                  <a:noFill/>
                </a:ln>
                <a:solidFill>
                  <a:schemeClr val="tx1"/>
                </a:solidFill>
                <a:effectLst/>
                <a:latin typeface="Arial" pitchFamily="34" charset="0"/>
                <a:cs typeface="Arial" pitchFamily="34" charset="0"/>
              </a:rPr>
              <a:t> </a:t>
            </a:r>
            <a:endParaRPr kumimoji="0" lang="de-CH" sz="1800" b="0" i="0" u="none" strike="noStrike" cap="none" normalizeH="0" baseline="0" smtClean="0">
              <a:ln>
                <a:noFill/>
              </a:ln>
              <a:solidFill>
                <a:schemeClr val="tx1"/>
              </a:solidFill>
              <a:effectLst/>
              <a:latin typeface="Arial" pitchFamily="34" charset="0"/>
            </a:endParaRPr>
          </a:p>
        </p:txBody>
      </p:sp>
      <p:sp>
        <p:nvSpPr>
          <p:cNvPr id="2059" name="Text Box 11"/>
          <p:cNvSpPr txBox="1">
            <a:spLocks noChangeArrowheads="1"/>
          </p:cNvSpPr>
          <p:nvPr/>
        </p:nvSpPr>
        <p:spPr bwMode="auto">
          <a:xfrm>
            <a:off x="6041281" y="5877272"/>
            <a:ext cx="1843087"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2000" b="0" i="0" u="none" strike="noStrike" cap="none" normalizeH="0" baseline="0" smtClean="0">
                <a:ln>
                  <a:noFill/>
                </a:ln>
                <a:solidFill>
                  <a:schemeClr val="tx1"/>
                </a:solidFill>
                <a:effectLst/>
                <a:latin typeface="Calibri" pitchFamily="34" charset="0"/>
              </a:rPr>
              <a:t>Fertigen</a:t>
            </a:r>
            <a:endParaRPr kumimoji="0" lang="de-DE"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smtClean="0"/>
              <a:t>IPA - Rückblick</a:t>
            </a:r>
            <a:endParaRPr lang="de-DE" dirty="0"/>
          </a:p>
        </p:txBody>
      </p:sp>
      <p:sp>
        <p:nvSpPr>
          <p:cNvPr id="3" name="Inhaltsplatzhalter 2"/>
          <p:cNvSpPr>
            <a:spLocks noGrp="1"/>
          </p:cNvSpPr>
          <p:nvPr>
            <p:ph idx="1"/>
          </p:nvPr>
        </p:nvSpPr>
        <p:spPr/>
        <p:txBody>
          <a:bodyPr>
            <a:normAutofit fontScale="25000" lnSpcReduction="20000"/>
          </a:bodyPr>
          <a:lstStyle/>
          <a:p>
            <a:pPr>
              <a:buNone/>
            </a:pPr>
            <a:r>
              <a:rPr lang="de-CH" sz="4800" dirty="0"/>
              <a:t>Nach 80 Stunden Arbeit hat meine IPA ein Ende </a:t>
            </a:r>
            <a:r>
              <a:rPr lang="de-CH" sz="4800" dirty="0" smtClean="0"/>
              <a:t>gefunden.</a:t>
            </a:r>
          </a:p>
          <a:p>
            <a:pPr>
              <a:buNone/>
            </a:pPr>
            <a:r>
              <a:rPr lang="de-CH" sz="4800" dirty="0" smtClean="0"/>
              <a:t>Die </a:t>
            </a:r>
            <a:r>
              <a:rPr lang="de-CH" sz="4800" dirty="0"/>
              <a:t>Arbeit hat mir sehr gefallen, da ich ein interessantes Projekt als Aufgabe erhalten habe. Ich war erstaunt, wie </a:t>
            </a:r>
            <a:endParaRPr lang="de-CH" sz="4800" dirty="0" smtClean="0"/>
          </a:p>
          <a:p>
            <a:pPr>
              <a:buNone/>
            </a:pPr>
            <a:r>
              <a:rPr lang="de-CH" sz="4800" dirty="0" smtClean="0"/>
              <a:t>komplex </a:t>
            </a:r>
            <a:r>
              <a:rPr lang="de-CH" sz="4800" dirty="0"/>
              <a:t>die ganzen Lehren zu konstruieren waren. </a:t>
            </a:r>
            <a:endParaRPr lang="de-CH" sz="4800" dirty="0" smtClean="0"/>
          </a:p>
          <a:p>
            <a:pPr>
              <a:buNone/>
            </a:pPr>
            <a:r>
              <a:rPr lang="de-CH" sz="4800" dirty="0" smtClean="0"/>
              <a:t>Bedingungen </a:t>
            </a:r>
            <a:r>
              <a:rPr lang="de-CH" sz="4800" dirty="0"/>
              <a:t>wie z.B. ein sehr geringer Anpressdruck oder die Vakuumtauglichkeit meiner Lehren machten diese </a:t>
            </a:r>
            <a:endParaRPr lang="de-CH" sz="4800" dirty="0" smtClean="0"/>
          </a:p>
          <a:p>
            <a:pPr>
              <a:buNone/>
            </a:pPr>
            <a:r>
              <a:rPr lang="de-CH" sz="4800" dirty="0" smtClean="0"/>
              <a:t>Aufgabe </a:t>
            </a:r>
            <a:r>
              <a:rPr lang="de-CH" sz="4800" dirty="0"/>
              <a:t>zu einer spannenden Abschlussprüfung</a:t>
            </a:r>
            <a:r>
              <a:rPr lang="de-CH" sz="4800" dirty="0" smtClean="0"/>
              <a:t>.</a:t>
            </a:r>
          </a:p>
          <a:p>
            <a:pPr>
              <a:buNone/>
            </a:pPr>
            <a:r>
              <a:rPr lang="de-CH" sz="4800" dirty="0" smtClean="0"/>
              <a:t>Mit </a:t>
            </a:r>
            <a:r>
              <a:rPr lang="de-CH" sz="4800" dirty="0"/>
              <a:t>voller Motivation bei meiner Prüfung eine gute Note zu erzielen, begann ich schliesslich mit dem Handskizzieren. </a:t>
            </a:r>
            <a:endParaRPr lang="de-CH" sz="4800" dirty="0" smtClean="0"/>
          </a:p>
          <a:p>
            <a:pPr>
              <a:buNone/>
            </a:pPr>
            <a:r>
              <a:rPr lang="de-CH" sz="4800" dirty="0" smtClean="0"/>
              <a:t>Mein </a:t>
            </a:r>
            <a:r>
              <a:rPr lang="de-CH" sz="4800" dirty="0"/>
              <a:t>Kopf sprudelte nur so von Gedanken und Ideen für eine konstruktive Lösung</a:t>
            </a:r>
            <a:r>
              <a:rPr lang="de-CH" sz="4800" dirty="0" smtClean="0"/>
              <a:t>.</a:t>
            </a:r>
          </a:p>
          <a:p>
            <a:pPr>
              <a:buNone/>
            </a:pPr>
            <a:r>
              <a:rPr lang="de-CH" sz="4800" dirty="0" smtClean="0"/>
              <a:t>Doch </a:t>
            </a:r>
            <a:r>
              <a:rPr lang="de-CH" sz="4800" dirty="0"/>
              <a:t>damit kam auch das Abwägen der Machbarkeit und der zur </a:t>
            </a:r>
            <a:r>
              <a:rPr lang="de-CH" sz="4800" dirty="0" smtClean="0"/>
              <a:t>Verfügung stehenden </a:t>
            </a:r>
            <a:r>
              <a:rPr lang="de-CH" sz="4800" dirty="0"/>
              <a:t>Zeit. </a:t>
            </a:r>
            <a:endParaRPr lang="de-DE" sz="4800" dirty="0"/>
          </a:p>
          <a:p>
            <a:pPr>
              <a:buNone/>
            </a:pPr>
            <a:endParaRPr lang="de-CH" sz="4800" dirty="0" smtClean="0"/>
          </a:p>
          <a:p>
            <a:pPr>
              <a:buNone/>
            </a:pPr>
            <a:r>
              <a:rPr lang="de-CH" sz="4800" dirty="0" smtClean="0"/>
              <a:t>Nachdem </a:t>
            </a:r>
            <a:r>
              <a:rPr lang="de-CH" sz="4800" dirty="0"/>
              <a:t>die letzten Skizzen besprochen und erstellt wurden, </a:t>
            </a:r>
            <a:r>
              <a:rPr lang="de-CH" sz="4800" dirty="0" smtClean="0"/>
              <a:t>ging es </a:t>
            </a:r>
            <a:r>
              <a:rPr lang="de-CH" sz="4800" dirty="0"/>
              <a:t>ans konstruieren und fertigen der </a:t>
            </a:r>
            <a:endParaRPr lang="de-CH" sz="4800" dirty="0" smtClean="0"/>
          </a:p>
          <a:p>
            <a:pPr>
              <a:buNone/>
            </a:pPr>
            <a:r>
              <a:rPr lang="de-CH" sz="4800" dirty="0" smtClean="0"/>
              <a:t>Detailzeichnungen</a:t>
            </a:r>
            <a:r>
              <a:rPr lang="de-CH" sz="4800" dirty="0"/>
              <a:t>. In dieser Phase kamen immer wider kleine Änderungen auf, die erst im 3D-Modell ersichtlich waren</a:t>
            </a:r>
            <a:r>
              <a:rPr lang="de-CH" sz="4800" dirty="0" smtClean="0"/>
              <a:t>.</a:t>
            </a:r>
            <a:endParaRPr lang="de-CH" sz="4800" dirty="0"/>
          </a:p>
          <a:p>
            <a:pPr>
              <a:buNone/>
            </a:pPr>
            <a:r>
              <a:rPr lang="de-CH" sz="4800" dirty="0" smtClean="0"/>
              <a:t>Nach </a:t>
            </a:r>
            <a:r>
              <a:rPr lang="de-CH" sz="4800" dirty="0"/>
              <a:t>dem Besuch im Paul Scherrer Institut, mit der etwas unglücklichen Hinfahrt wegen eines platten Reifens, konnten </a:t>
            </a:r>
            <a:endParaRPr lang="de-CH" sz="4800" dirty="0" smtClean="0"/>
          </a:p>
          <a:p>
            <a:pPr>
              <a:buNone/>
            </a:pPr>
            <a:r>
              <a:rPr lang="de-CH" sz="4800" dirty="0" smtClean="0"/>
              <a:t>nach </a:t>
            </a:r>
            <a:r>
              <a:rPr lang="de-CH" sz="4800" dirty="0"/>
              <a:t>einem Gespräch mit den Experten, die letzten Anpassungen gemacht werden.</a:t>
            </a:r>
            <a:endParaRPr lang="de-DE" sz="4800" dirty="0"/>
          </a:p>
          <a:p>
            <a:pPr>
              <a:buNone/>
            </a:pPr>
            <a:endParaRPr lang="de-CH" sz="4800" dirty="0" smtClean="0"/>
          </a:p>
          <a:p>
            <a:pPr>
              <a:buNone/>
            </a:pPr>
            <a:r>
              <a:rPr lang="de-CH" sz="4800" dirty="0" smtClean="0"/>
              <a:t>Dies </a:t>
            </a:r>
            <a:r>
              <a:rPr lang="de-CH" sz="4800" dirty="0"/>
              <a:t>war zugleich der Startpfiff zur Fertigung meiner Werkstücke</a:t>
            </a:r>
            <a:r>
              <a:rPr lang="de-CH" sz="4800" dirty="0" smtClean="0"/>
              <a:t>.</a:t>
            </a:r>
            <a:endParaRPr lang="de-CH" sz="4800" dirty="0"/>
          </a:p>
          <a:p>
            <a:pPr>
              <a:buNone/>
            </a:pPr>
            <a:r>
              <a:rPr lang="de-CH" sz="4800" dirty="0" smtClean="0"/>
              <a:t>Die </a:t>
            </a:r>
            <a:r>
              <a:rPr lang="de-CH" sz="4800" dirty="0"/>
              <a:t>einzelnen Elemente der Lehre waren eine Herausforderung, da ich aufgrund vom Endprodukt etliche </a:t>
            </a:r>
            <a:r>
              <a:rPr lang="de-CH" sz="4800" dirty="0" err="1"/>
              <a:t>Tolleranzen</a:t>
            </a:r>
            <a:r>
              <a:rPr lang="de-CH" sz="4800" dirty="0"/>
              <a:t> </a:t>
            </a:r>
            <a:endParaRPr lang="de-CH" sz="4800" dirty="0" smtClean="0"/>
          </a:p>
          <a:p>
            <a:pPr>
              <a:buNone/>
            </a:pPr>
            <a:r>
              <a:rPr lang="de-CH" sz="4800" dirty="0" smtClean="0"/>
              <a:t>setzen </a:t>
            </a:r>
            <a:r>
              <a:rPr lang="de-CH" sz="4800" dirty="0"/>
              <a:t>musste. diese waren zum Teil nicht einfach </a:t>
            </a:r>
            <a:r>
              <a:rPr lang="de-CH" sz="4800" dirty="0" smtClean="0"/>
              <a:t>herzustellen.</a:t>
            </a:r>
            <a:r>
              <a:rPr lang="de-CH" sz="4800" dirty="0"/>
              <a:t/>
            </a:r>
            <a:br>
              <a:rPr lang="de-CH" sz="4800" dirty="0"/>
            </a:br>
            <a:endParaRPr lang="de-CH" sz="4800" dirty="0" smtClean="0"/>
          </a:p>
          <a:p>
            <a:pPr>
              <a:buNone/>
            </a:pPr>
            <a:r>
              <a:rPr lang="de-CH" sz="4800" dirty="0" smtClean="0"/>
              <a:t>Die </a:t>
            </a:r>
            <a:r>
              <a:rPr lang="de-CH" sz="4800" dirty="0"/>
              <a:t>Lehren </a:t>
            </a:r>
            <a:r>
              <a:rPr lang="de-CH" sz="4800" dirty="0" smtClean="0"/>
              <a:t>liegen vor mir… </a:t>
            </a:r>
            <a:r>
              <a:rPr lang="de-CH" sz="4800" dirty="0"/>
              <a:t>- der grösste Teil meiner IPA habe ich hinter mir.</a:t>
            </a:r>
            <a:endParaRPr lang="de-DE" sz="4800" dirty="0"/>
          </a:p>
          <a:p>
            <a:endParaRPr lang="de-CH" sz="4800" dirty="0" smtClean="0"/>
          </a:p>
          <a:p>
            <a:pPr>
              <a:buNone/>
            </a:pPr>
            <a:r>
              <a:rPr lang="de-CH" sz="4800" dirty="0" smtClean="0"/>
              <a:t>Aber </a:t>
            </a:r>
            <a:r>
              <a:rPr lang="de-CH" sz="4800" dirty="0"/>
              <a:t>wenn ich jetzt auf die </a:t>
            </a:r>
            <a:r>
              <a:rPr lang="de-CH" sz="4800" dirty="0" smtClean="0"/>
              <a:t>gesamte </a:t>
            </a:r>
            <a:r>
              <a:rPr lang="de-CH" sz="4800" dirty="0"/>
              <a:t>Zeit zurückblicke, die meine Arbeit dauerte, so war es eine spannende Arbeit, </a:t>
            </a:r>
            <a:endParaRPr lang="de-CH" sz="4800" dirty="0" smtClean="0"/>
          </a:p>
          <a:p>
            <a:pPr>
              <a:buNone/>
            </a:pPr>
            <a:r>
              <a:rPr lang="de-CH" sz="4800" dirty="0" smtClean="0"/>
              <a:t>Die ich mit </a:t>
            </a:r>
            <a:r>
              <a:rPr lang="de-CH" sz="4800" dirty="0"/>
              <a:t>einem guten Gefühl abgeben kann.   </a:t>
            </a:r>
            <a:endParaRPr lang="de-DE" sz="4800" dirty="0"/>
          </a:p>
          <a:p>
            <a:pPr>
              <a:buNone/>
            </a:pP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a:t>
            </a:r>
            <a:endParaRPr lang="de-DE" dirty="0"/>
          </a:p>
        </p:txBody>
      </p:sp>
      <p:sp>
        <p:nvSpPr>
          <p:cNvPr id="3" name="Inhaltsplatzhalter 2"/>
          <p:cNvSpPr>
            <a:spLocks noGrp="1"/>
          </p:cNvSpPr>
          <p:nvPr>
            <p:ph idx="1"/>
          </p:nvPr>
        </p:nvSpPr>
        <p:spPr/>
        <p:txBody>
          <a:bodyPr>
            <a:normAutofit fontScale="77500" lnSpcReduction="20000"/>
          </a:bodyPr>
          <a:lstStyle/>
          <a:p>
            <a:pPr>
              <a:buNone/>
            </a:pPr>
            <a:r>
              <a:rPr lang="de-CH" dirty="0" smtClean="0"/>
              <a:t>    Die Aufgabe meiner Abschlussprüfung war, zwei Schweisslehren für ein Cover zu entwickeln und diese danach zu fertigen.</a:t>
            </a:r>
            <a:br>
              <a:rPr lang="de-CH" dirty="0" smtClean="0"/>
            </a:br>
            <a:r>
              <a:rPr lang="de-CH" dirty="0" smtClean="0"/>
              <a:t>Da das Cover extrem leicht sein muss, ist es aus Titan gefertigt worden. Dazu kommt eine Wandstärke von 0.5mm welche die einzelnen Coverteile besitzen. </a:t>
            </a:r>
          </a:p>
          <a:p>
            <a:pPr>
              <a:buNone/>
            </a:pPr>
            <a:r>
              <a:rPr lang="de-CH" dirty="0" smtClean="0"/>
              <a:t>    Um diese Elemente zu positionieren und danach zu schweissen, müssen sie mit Hilfe einer Lehre aneinander gedrückt werden. Um nichts zu beschädigen, darf die Anpresskraft maximal 10N betragen.</a:t>
            </a:r>
          </a:p>
          <a:p>
            <a:pPr>
              <a:buNone/>
            </a:pPr>
            <a:r>
              <a:rPr lang="de-CH" dirty="0" smtClean="0"/>
              <a:t>     </a:t>
            </a:r>
          </a:p>
          <a:p>
            <a:pPr>
              <a:buNone/>
            </a:pPr>
            <a:r>
              <a:rPr lang="de-CH" dirty="0" smtClean="0"/>
              <a:t>     Meine Tätigkeit fasste sich vom Entwickeln, Modellieren, Zeichnen bis zum Fertigen der Schweisslehren.</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724128" y="1556792"/>
            <a:ext cx="2833687" cy="2887663"/>
          </a:xfrm>
          <a:prstGeom prst="rect">
            <a:avLst/>
          </a:prstGeom>
          <a:noFill/>
          <a:ln w="9525">
            <a:noFill/>
            <a:miter lim="800000"/>
            <a:headEnd/>
            <a:tailEnd/>
          </a:ln>
        </p:spPr>
      </p:pic>
      <p:sp>
        <p:nvSpPr>
          <p:cNvPr id="2" name="Titel 1"/>
          <p:cNvSpPr>
            <a:spLocks noGrp="1"/>
          </p:cNvSpPr>
          <p:nvPr>
            <p:ph type="title"/>
          </p:nvPr>
        </p:nvSpPr>
        <p:spPr/>
        <p:txBody>
          <a:bodyPr/>
          <a:lstStyle/>
          <a:p>
            <a:r>
              <a:rPr lang="de-CH" dirty="0" smtClean="0"/>
              <a:t>STROFIO</a:t>
            </a:r>
            <a:endParaRPr lang="de-DE" dirty="0"/>
          </a:p>
        </p:txBody>
      </p:sp>
      <p:sp>
        <p:nvSpPr>
          <p:cNvPr id="3" name="Inhaltsplatzhalter 2"/>
          <p:cNvSpPr>
            <a:spLocks noGrp="1"/>
          </p:cNvSpPr>
          <p:nvPr>
            <p:ph idx="1"/>
          </p:nvPr>
        </p:nvSpPr>
        <p:spPr/>
        <p:txBody>
          <a:bodyPr>
            <a:normAutofit fontScale="85000" lnSpcReduction="20000"/>
          </a:bodyPr>
          <a:lstStyle/>
          <a:p>
            <a:pPr>
              <a:buNone/>
            </a:pPr>
            <a:r>
              <a:rPr lang="de-CH" dirty="0" smtClean="0"/>
              <a:t>    STROFIO ist ein Messinstrument für die </a:t>
            </a:r>
            <a:br>
              <a:rPr lang="de-CH" dirty="0" smtClean="0"/>
            </a:br>
            <a:r>
              <a:rPr lang="de-CH" dirty="0" smtClean="0"/>
              <a:t>Merkurmission </a:t>
            </a:r>
            <a:r>
              <a:rPr lang="de-CH" dirty="0" err="1" smtClean="0"/>
              <a:t>Bepi</a:t>
            </a:r>
            <a:r>
              <a:rPr lang="de-CH" dirty="0" smtClean="0"/>
              <a:t> Colombo. </a:t>
            </a:r>
            <a:br>
              <a:rPr lang="de-CH" dirty="0" smtClean="0"/>
            </a:br>
            <a:r>
              <a:rPr lang="de-CH" dirty="0" smtClean="0"/>
              <a:t>Es handelt sich hierbei um ein </a:t>
            </a:r>
            <a:br>
              <a:rPr lang="de-CH" dirty="0" smtClean="0"/>
            </a:br>
            <a:r>
              <a:rPr lang="de-CH" dirty="0" smtClean="0"/>
              <a:t>Massenspektrometer, welches </a:t>
            </a:r>
            <a:br>
              <a:rPr lang="de-CH" dirty="0" smtClean="0"/>
            </a:br>
            <a:r>
              <a:rPr lang="de-CH" dirty="0" smtClean="0"/>
              <a:t>sich auf der äusseren Seite einer </a:t>
            </a:r>
            <a:br>
              <a:rPr lang="de-CH" dirty="0" smtClean="0"/>
            </a:br>
            <a:r>
              <a:rPr lang="de-CH" dirty="0" smtClean="0"/>
              <a:t>Raumsonde befindet. Es nimmt </a:t>
            </a:r>
            <a:br>
              <a:rPr lang="de-CH" dirty="0" smtClean="0"/>
            </a:br>
            <a:r>
              <a:rPr lang="de-CH" dirty="0" smtClean="0"/>
              <a:t>einzelne Massenelemente (Atome) </a:t>
            </a:r>
            <a:br>
              <a:rPr lang="de-CH" dirty="0" smtClean="0"/>
            </a:br>
            <a:r>
              <a:rPr lang="de-CH" dirty="0" smtClean="0"/>
              <a:t>aus der Merkuroberfläche / Atmosphäre </a:t>
            </a:r>
            <a:br>
              <a:rPr lang="de-CH" dirty="0" smtClean="0"/>
            </a:br>
            <a:r>
              <a:rPr lang="de-CH" dirty="0" smtClean="0"/>
              <a:t>auf und misst diese. </a:t>
            </a:r>
          </a:p>
          <a:p>
            <a:pPr>
              <a:buNone/>
            </a:pPr>
            <a:r>
              <a:rPr lang="de-CH" dirty="0" smtClean="0"/>
              <a:t>	Durch dieses Instrument wird die Chemische Verbindung und deren Alter (Die Geschichte des Merkurs) erforscht.</a:t>
            </a: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Elektronenstrahlschweissen</a:t>
            </a:r>
            <a:endParaRPr lang="de-DE" dirty="0"/>
          </a:p>
        </p:txBody>
      </p:sp>
      <p:sp>
        <p:nvSpPr>
          <p:cNvPr id="3" name="Inhaltsplatzhalter 2"/>
          <p:cNvSpPr>
            <a:spLocks noGrp="1"/>
          </p:cNvSpPr>
          <p:nvPr>
            <p:ph idx="1"/>
          </p:nvPr>
        </p:nvSpPr>
        <p:spPr/>
        <p:txBody>
          <a:bodyPr>
            <a:normAutofit fontScale="70000" lnSpcReduction="20000"/>
          </a:bodyPr>
          <a:lstStyle/>
          <a:p>
            <a:pPr>
              <a:buNone/>
            </a:pPr>
            <a:r>
              <a:rPr lang="de-DE" dirty="0" smtClean="0"/>
              <a:t>	Um die dünnen Coverteile aus Titan zu </a:t>
            </a:r>
            <a:r>
              <a:rPr lang="de-DE" dirty="0" err="1" smtClean="0"/>
              <a:t>schweissen</a:t>
            </a:r>
            <a:r>
              <a:rPr lang="de-DE" dirty="0" smtClean="0"/>
              <a:t>, ist ein spezielles Verfahren notwendig. Es handelt sich um das </a:t>
            </a:r>
            <a:r>
              <a:rPr lang="de-DE" dirty="0" err="1" smtClean="0"/>
              <a:t>Elektronenstrahlschweissen</a:t>
            </a:r>
            <a:r>
              <a:rPr lang="de-DE" dirty="0" smtClean="0"/>
              <a:t>. Hierbei wird durch einen Fokus ein Element beschleunigt, und auf die Werkstückoberfläche „geschossen“. Durch den Aufprall entsteht kinetische Energie, welche zu Hitze führt. Dieser Vorgang wir so oft und </a:t>
            </a:r>
            <a:br>
              <a:rPr lang="de-DE" dirty="0" smtClean="0"/>
            </a:br>
            <a:r>
              <a:rPr lang="de-DE" dirty="0" smtClean="0"/>
              <a:t>so schnell nacheinander </a:t>
            </a:r>
            <a:br>
              <a:rPr lang="de-DE" dirty="0" smtClean="0"/>
            </a:br>
            <a:r>
              <a:rPr lang="de-DE" dirty="0" smtClean="0"/>
              <a:t>wiederholt, bis das Werkstück </a:t>
            </a:r>
            <a:br>
              <a:rPr lang="de-DE" dirty="0" smtClean="0"/>
            </a:br>
            <a:r>
              <a:rPr lang="de-DE" dirty="0" smtClean="0"/>
              <a:t>seine Schmelztemperatur erreicht. </a:t>
            </a:r>
          </a:p>
          <a:p>
            <a:pPr>
              <a:buNone/>
            </a:pPr>
            <a:r>
              <a:rPr lang="de-DE" dirty="0" smtClean="0"/>
              <a:t>	</a:t>
            </a:r>
            <a:br>
              <a:rPr lang="de-DE" dirty="0" smtClean="0"/>
            </a:br>
            <a:r>
              <a:rPr lang="de-DE" dirty="0" smtClean="0"/>
              <a:t>Damit dies alles genau einstellbar </a:t>
            </a:r>
            <a:br>
              <a:rPr lang="de-DE" dirty="0" smtClean="0"/>
            </a:br>
            <a:r>
              <a:rPr lang="de-DE" dirty="0" smtClean="0"/>
              <a:t>ist, und nicht durch Fremd-</a:t>
            </a:r>
            <a:br>
              <a:rPr lang="de-DE" dirty="0" smtClean="0"/>
            </a:br>
            <a:r>
              <a:rPr lang="de-DE" dirty="0" err="1" smtClean="0"/>
              <a:t>einflüsse</a:t>
            </a:r>
            <a:r>
              <a:rPr lang="de-DE" dirty="0" smtClean="0"/>
              <a:t> gehindert wird, Findet das </a:t>
            </a:r>
            <a:br>
              <a:rPr lang="de-DE" dirty="0" smtClean="0"/>
            </a:br>
            <a:r>
              <a:rPr lang="de-DE" dirty="0" smtClean="0"/>
              <a:t>Verfahren in einer Vakuumkammer </a:t>
            </a:r>
            <a:br>
              <a:rPr lang="de-DE" dirty="0" smtClean="0"/>
            </a:br>
            <a:r>
              <a:rPr lang="de-DE" dirty="0" smtClean="0"/>
              <a:t>statt.</a:t>
            </a:r>
          </a:p>
        </p:txBody>
      </p:sp>
      <p:pic>
        <p:nvPicPr>
          <p:cNvPr id="5" name="Grafik 4" descr="vakuumkammer.jpg"/>
          <p:cNvPicPr>
            <a:picLocks noChangeAspect="1"/>
          </p:cNvPicPr>
          <p:nvPr/>
        </p:nvPicPr>
        <p:blipFill>
          <a:blip r:embed="rId2" cstate="print"/>
          <a:stretch>
            <a:fillRect/>
          </a:stretch>
        </p:blipFill>
        <p:spPr>
          <a:xfrm>
            <a:off x="5319149" y="3501008"/>
            <a:ext cx="3357307" cy="25202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Schweisslehren</a:t>
            </a:r>
            <a:endParaRPr lang="de-DE" dirty="0"/>
          </a:p>
        </p:txBody>
      </p:sp>
      <p:sp>
        <p:nvSpPr>
          <p:cNvPr id="3" name="Inhaltsplatzhalter 2"/>
          <p:cNvSpPr>
            <a:spLocks noGrp="1"/>
          </p:cNvSpPr>
          <p:nvPr>
            <p:ph idx="1"/>
          </p:nvPr>
        </p:nvSpPr>
        <p:spPr/>
        <p:txBody>
          <a:bodyPr>
            <a:normAutofit fontScale="62500" lnSpcReduction="20000"/>
          </a:bodyPr>
          <a:lstStyle/>
          <a:p>
            <a:pPr>
              <a:buNone/>
            </a:pPr>
            <a:r>
              <a:rPr lang="de-DE" dirty="0" smtClean="0"/>
              <a:t>	„Eine gute Lehre ist eine einfache Lehre“</a:t>
            </a:r>
            <a:br>
              <a:rPr lang="de-DE" dirty="0" smtClean="0"/>
            </a:br>
            <a:r>
              <a:rPr lang="de-DE" dirty="0" smtClean="0"/>
              <a:t>Unter diesem Leitspruch begann ich mit dem skizzieren und entwerfen meiner zwei </a:t>
            </a:r>
            <a:r>
              <a:rPr lang="de-DE" dirty="0" err="1" smtClean="0"/>
              <a:t>Schweisslehren</a:t>
            </a:r>
            <a:r>
              <a:rPr lang="de-DE" dirty="0" smtClean="0"/>
              <a:t>. Nach dem das </a:t>
            </a:r>
            <a:r>
              <a:rPr lang="de-DE" dirty="0" err="1" smtClean="0"/>
              <a:t>grösste</a:t>
            </a:r>
            <a:r>
              <a:rPr lang="de-DE" dirty="0" smtClean="0"/>
              <a:t> Problem, (das Positionieren der </a:t>
            </a:r>
            <a:r>
              <a:rPr lang="de-DE" dirty="0" err="1" smtClean="0"/>
              <a:t>Werksücke</a:t>
            </a:r>
            <a:r>
              <a:rPr lang="de-DE" dirty="0" smtClean="0"/>
              <a:t>) gelöst wurde, konnte ich mit dem Vereinfachen beginnen. Ich änderte die beiden Lehren schlussendlich so, dass ich die meisten Teile für beide Lehren benutzen konnte. Nachdem das Maximum an Vereinfachung erreicht wurde, </a:t>
            </a:r>
            <a:r>
              <a:rPr lang="de-DE" dirty="0" err="1" smtClean="0"/>
              <a:t>hiess</a:t>
            </a:r>
            <a:r>
              <a:rPr lang="de-DE" dirty="0" smtClean="0"/>
              <a:t> es Werkstattzeichnungen erstellen. Nachdem ich alle meine Zeichnungen vor mir hatte, konnte ich mit der Fertigung beginnen.</a:t>
            </a:r>
            <a:br>
              <a:rPr lang="de-DE" dirty="0" smtClean="0"/>
            </a:br>
            <a:r>
              <a:rPr lang="de-DE" dirty="0" smtClean="0"/>
              <a:t/>
            </a:r>
            <a:br>
              <a:rPr lang="de-DE" dirty="0" smtClean="0"/>
            </a:br>
            <a:r>
              <a:rPr lang="de-DE" dirty="0" err="1" smtClean="0"/>
              <a:t>Schliesslich</a:t>
            </a:r>
            <a:r>
              <a:rPr lang="de-DE" dirty="0" smtClean="0"/>
              <a:t> hatte ich eine simple und funktionierende Lehre, mit Doppelfunktion (Auswechselbaren Elemente) vor mir. </a:t>
            </a:r>
            <a:br>
              <a:rPr lang="de-DE" dirty="0" smtClean="0"/>
            </a:br>
            <a:r>
              <a:rPr lang="de-DE" dirty="0" smtClean="0"/>
              <a:t/>
            </a:r>
            <a:br>
              <a:rPr lang="de-DE" dirty="0" smtClean="0"/>
            </a:br>
            <a:r>
              <a:rPr lang="de-DE" dirty="0" smtClean="0"/>
              <a:t>Funktion 1: </a:t>
            </a:r>
            <a:r>
              <a:rPr lang="de-DE" dirty="0" err="1" smtClean="0"/>
              <a:t>Jig</a:t>
            </a:r>
            <a:r>
              <a:rPr lang="de-DE" dirty="0" smtClean="0"/>
              <a:t> Cover A</a:t>
            </a:r>
            <a:br>
              <a:rPr lang="de-DE" dirty="0" smtClean="0"/>
            </a:br>
            <a:r>
              <a:rPr lang="de-DE" dirty="0" smtClean="0"/>
              <a:t>Funktion 2: </a:t>
            </a:r>
            <a:r>
              <a:rPr lang="de-DE" dirty="0" err="1" smtClean="0"/>
              <a:t>Jig</a:t>
            </a:r>
            <a:r>
              <a:rPr lang="de-DE" dirty="0" smtClean="0"/>
              <a:t> </a:t>
            </a:r>
            <a:r>
              <a:rPr lang="de-DE" dirty="0" err="1" smtClean="0"/>
              <a:t>Outer</a:t>
            </a:r>
            <a:r>
              <a:rPr lang="de-DE" dirty="0" smtClean="0"/>
              <a:t> Tube </a:t>
            </a:r>
            <a:r>
              <a:rPr lang="de-DE" dirty="0" err="1" smtClean="0"/>
              <a:t>Assembly</a:t>
            </a:r>
            <a:r>
              <a:rPr lang="de-DE" dirty="0" smtClean="0"/>
              <a:t/>
            </a:r>
            <a:br>
              <a:rPr lang="de-DE" dirty="0" smtClean="0"/>
            </a:br>
            <a:r>
              <a:rPr lang="de-DE" dirty="0" smtClean="0"/>
              <a:t/>
            </a:r>
            <a:br>
              <a:rPr lang="de-DE" dirty="0" smtClean="0"/>
            </a:br>
            <a:r>
              <a:rPr lang="de-DE" dirty="0" smtClean="0"/>
              <a:t>Ich konnte das Projekt von Grund auf erstellen und realisieren.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err="1"/>
              <a:t>Jig</a:t>
            </a:r>
            <a:r>
              <a:rPr lang="de-DE" b="1" dirty="0"/>
              <a:t> Cover </a:t>
            </a:r>
            <a:r>
              <a:rPr lang="de-DE" b="1" dirty="0" smtClean="0"/>
              <a:t>A</a:t>
            </a:r>
            <a:endParaRPr lang="de-DE" dirty="0"/>
          </a:p>
        </p:txBody>
      </p:sp>
      <p:pic>
        <p:nvPicPr>
          <p:cNvPr id="4" name="Inhaltsplatzhalter 3" descr="X:\Reubi_pics\IMG_6239.jpg"/>
          <p:cNvPicPr>
            <a:picLocks noGrp="1"/>
          </p:cNvPicPr>
          <p:nvPr>
            <p:ph idx="1"/>
          </p:nvPr>
        </p:nvPicPr>
        <p:blipFill>
          <a:blip r:embed="rId2" cstate="print">
            <a:lum bright="10000" contrast="30000"/>
          </a:blip>
          <a:srcRect l="12347" t="6349" r="11853" b="2540"/>
          <a:stretch>
            <a:fillRect/>
          </a:stretch>
        </p:blipFill>
        <p:spPr bwMode="auto">
          <a:xfrm>
            <a:off x="1744263" y="1600200"/>
            <a:ext cx="5655473" cy="45259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Jig</a:t>
            </a:r>
            <a:r>
              <a:rPr lang="de-DE" dirty="0"/>
              <a:t> Cover </a:t>
            </a:r>
            <a:r>
              <a:rPr lang="de-DE" dirty="0" smtClean="0"/>
              <a:t>A</a:t>
            </a:r>
            <a:endParaRPr lang="de-DE" dirty="0"/>
          </a:p>
        </p:txBody>
      </p:sp>
      <p:sp>
        <p:nvSpPr>
          <p:cNvPr id="6" name="Inhaltsplatzhalter 5"/>
          <p:cNvSpPr>
            <a:spLocks noGrp="1"/>
          </p:cNvSpPr>
          <p:nvPr>
            <p:ph idx="1"/>
          </p:nvPr>
        </p:nvSpPr>
        <p:spPr/>
        <p:txBody>
          <a:bodyPr>
            <a:normAutofit fontScale="47500" lnSpcReduction="20000"/>
          </a:bodyPr>
          <a:lstStyle/>
          <a:p>
            <a:pPr lvl="0"/>
            <a:r>
              <a:rPr lang="de-DE" dirty="0"/>
              <a:t>Der Main </a:t>
            </a:r>
            <a:r>
              <a:rPr lang="de-DE" dirty="0" err="1"/>
              <a:t>Shaft</a:t>
            </a:r>
            <a:r>
              <a:rPr lang="de-DE" dirty="0"/>
              <a:t> und der Reference Block </a:t>
            </a:r>
            <a:endParaRPr lang="de-DE" dirty="0" smtClean="0"/>
          </a:p>
          <a:p>
            <a:pPr lvl="0">
              <a:buNone/>
            </a:pPr>
            <a:r>
              <a:rPr lang="de-DE" dirty="0"/>
              <a:t>	</a:t>
            </a:r>
            <a:r>
              <a:rPr lang="de-DE" dirty="0" smtClean="0"/>
              <a:t>werden </a:t>
            </a:r>
            <a:r>
              <a:rPr lang="de-DE" dirty="0"/>
              <a:t>zusammen geschraubt.</a:t>
            </a:r>
          </a:p>
          <a:p>
            <a:pPr>
              <a:buNone/>
            </a:pPr>
            <a:r>
              <a:rPr lang="de-DE" dirty="0"/>
              <a:t> </a:t>
            </a:r>
          </a:p>
          <a:p>
            <a:pPr>
              <a:buNone/>
            </a:pPr>
            <a:r>
              <a:rPr lang="de-DE" dirty="0"/>
              <a:t> </a:t>
            </a:r>
          </a:p>
          <a:p>
            <a:pPr lvl="0"/>
            <a:r>
              <a:rPr lang="de-DE" dirty="0"/>
              <a:t>Die </a:t>
            </a:r>
            <a:r>
              <a:rPr lang="de-DE" dirty="0" err="1"/>
              <a:t>Schweissteile</a:t>
            </a:r>
            <a:r>
              <a:rPr lang="de-DE" dirty="0"/>
              <a:t> werden über die Baugruppe </a:t>
            </a:r>
            <a:endParaRPr lang="de-DE" dirty="0" smtClean="0"/>
          </a:p>
          <a:p>
            <a:pPr lvl="0">
              <a:buNone/>
            </a:pPr>
            <a:r>
              <a:rPr lang="de-DE" dirty="0"/>
              <a:t>	</a:t>
            </a:r>
            <a:r>
              <a:rPr lang="de-DE" dirty="0" smtClean="0"/>
              <a:t>gelegt</a:t>
            </a:r>
            <a:r>
              <a:rPr lang="de-DE" dirty="0"/>
              <a:t>.</a:t>
            </a:r>
          </a:p>
          <a:p>
            <a:pPr>
              <a:buNone/>
            </a:pPr>
            <a:r>
              <a:rPr lang="de-DE" dirty="0"/>
              <a:t> </a:t>
            </a:r>
          </a:p>
          <a:p>
            <a:pPr>
              <a:buNone/>
            </a:pPr>
            <a:endParaRPr lang="de-DE" dirty="0" smtClean="0"/>
          </a:p>
          <a:p>
            <a:pPr>
              <a:buNone/>
            </a:pPr>
            <a:r>
              <a:rPr lang="de-DE" dirty="0"/>
              <a:t> </a:t>
            </a:r>
          </a:p>
          <a:p>
            <a:pPr lvl="0"/>
            <a:r>
              <a:rPr lang="de-DE" dirty="0"/>
              <a:t>Der Konus  (</a:t>
            </a:r>
            <a:r>
              <a:rPr lang="de-DE" dirty="0" err="1"/>
              <a:t>Cone</a:t>
            </a:r>
            <a:r>
              <a:rPr lang="de-DE" dirty="0"/>
              <a:t>) wird über die Welle </a:t>
            </a:r>
            <a:r>
              <a:rPr lang="de-DE" dirty="0" smtClean="0"/>
              <a:t> der </a:t>
            </a:r>
            <a:r>
              <a:rPr lang="de-DE" dirty="0"/>
              <a:t>Lehre </a:t>
            </a:r>
            <a:endParaRPr lang="de-DE" dirty="0" smtClean="0"/>
          </a:p>
          <a:p>
            <a:pPr lvl="0">
              <a:buNone/>
            </a:pPr>
            <a:r>
              <a:rPr lang="de-DE" dirty="0" smtClean="0"/>
              <a:t>	(</a:t>
            </a:r>
            <a:r>
              <a:rPr lang="de-DE" dirty="0"/>
              <a:t>Main </a:t>
            </a:r>
            <a:r>
              <a:rPr lang="de-DE" dirty="0" err="1"/>
              <a:t>Shaft</a:t>
            </a:r>
            <a:r>
              <a:rPr lang="de-DE" dirty="0"/>
              <a:t>) bis zu dem </a:t>
            </a:r>
            <a:r>
              <a:rPr lang="de-DE" dirty="0" err="1"/>
              <a:t>Schweisstück</a:t>
            </a:r>
            <a:r>
              <a:rPr lang="de-DE" dirty="0"/>
              <a:t> </a:t>
            </a:r>
            <a:r>
              <a:rPr lang="de-DE" dirty="0" err="1"/>
              <a:t>gestossen</a:t>
            </a:r>
            <a:r>
              <a:rPr lang="de-DE" dirty="0"/>
              <a:t>.</a:t>
            </a:r>
          </a:p>
          <a:p>
            <a:pPr>
              <a:buNone/>
            </a:pPr>
            <a:r>
              <a:rPr lang="de-DE" dirty="0"/>
              <a:t> </a:t>
            </a:r>
            <a:endParaRPr lang="de-DE" dirty="0" smtClean="0"/>
          </a:p>
          <a:p>
            <a:pPr>
              <a:buNone/>
            </a:pPr>
            <a:endParaRPr lang="de-DE" dirty="0" smtClean="0"/>
          </a:p>
          <a:p>
            <a:pPr>
              <a:buNone/>
            </a:pPr>
            <a:endParaRPr lang="de-DE" dirty="0"/>
          </a:p>
          <a:p>
            <a:r>
              <a:rPr lang="de-DE" dirty="0" smtClean="0"/>
              <a:t>Die </a:t>
            </a:r>
            <a:r>
              <a:rPr lang="de-DE" dirty="0"/>
              <a:t>Feder wird über die Welle zum Konus </a:t>
            </a:r>
            <a:r>
              <a:rPr lang="de-DE" dirty="0" err="1"/>
              <a:t>gedückt</a:t>
            </a:r>
            <a:r>
              <a:rPr lang="de-DE" dirty="0"/>
              <a:t> </a:t>
            </a:r>
            <a:endParaRPr lang="de-DE" dirty="0" smtClean="0"/>
          </a:p>
          <a:p>
            <a:pPr>
              <a:buNone/>
            </a:pPr>
            <a:r>
              <a:rPr lang="de-DE" dirty="0"/>
              <a:t>	</a:t>
            </a:r>
            <a:r>
              <a:rPr lang="de-DE" dirty="0" smtClean="0"/>
              <a:t>und </a:t>
            </a:r>
            <a:r>
              <a:rPr lang="de-DE" dirty="0"/>
              <a:t>mit der Rändelmutter </a:t>
            </a:r>
            <a:r>
              <a:rPr lang="de-DE" dirty="0" smtClean="0"/>
              <a:t>(</a:t>
            </a:r>
            <a:r>
              <a:rPr lang="de-DE" dirty="0" err="1"/>
              <a:t>Knurled</a:t>
            </a:r>
            <a:r>
              <a:rPr lang="de-DE" dirty="0"/>
              <a:t> Nut) bis zum </a:t>
            </a:r>
            <a:endParaRPr lang="de-DE" dirty="0" smtClean="0"/>
          </a:p>
          <a:p>
            <a:pPr>
              <a:buNone/>
            </a:pPr>
            <a:r>
              <a:rPr lang="de-DE" dirty="0"/>
              <a:t>	</a:t>
            </a:r>
            <a:r>
              <a:rPr lang="de-DE" dirty="0" smtClean="0"/>
              <a:t>Anschlag </a:t>
            </a:r>
            <a:r>
              <a:rPr lang="de-DE" dirty="0"/>
              <a:t>angezogen.</a:t>
            </a:r>
            <a:br>
              <a:rPr lang="de-DE" dirty="0"/>
            </a:br>
            <a:r>
              <a:rPr lang="de-DE" dirty="0"/>
              <a:t/>
            </a:r>
            <a:br>
              <a:rPr lang="de-DE" dirty="0"/>
            </a:br>
            <a:r>
              <a:rPr lang="de-DE" dirty="0"/>
              <a:t>Die Anpresskraft beträgt 10N</a:t>
            </a:r>
          </a:p>
        </p:txBody>
      </p:sp>
      <p:pic>
        <p:nvPicPr>
          <p:cNvPr id="7" name="Grafik 6" descr="X:\Reubi_pics\IMG_6232.jpg"/>
          <p:cNvPicPr/>
          <p:nvPr/>
        </p:nvPicPr>
        <p:blipFill>
          <a:blip r:embed="rId2" cstate="print">
            <a:lum bright="20000" contrast="20000"/>
          </a:blip>
          <a:srcRect l="12645" t="9057"/>
          <a:stretch>
            <a:fillRect/>
          </a:stretch>
        </p:blipFill>
        <p:spPr bwMode="auto">
          <a:xfrm>
            <a:off x="6372200" y="1484784"/>
            <a:ext cx="1440160" cy="998224"/>
          </a:xfrm>
          <a:prstGeom prst="rect">
            <a:avLst/>
          </a:prstGeom>
          <a:noFill/>
          <a:ln w="9525">
            <a:noFill/>
            <a:miter lim="800000"/>
            <a:headEnd/>
            <a:tailEnd/>
          </a:ln>
        </p:spPr>
      </p:pic>
      <p:pic>
        <p:nvPicPr>
          <p:cNvPr id="8" name="Grafik 7" descr="X:\Reubi_pics\IMG_6234.jpg"/>
          <p:cNvPicPr/>
          <p:nvPr/>
        </p:nvPicPr>
        <p:blipFill>
          <a:blip r:embed="rId3" cstate="print">
            <a:lum bright="10000" contrast="30000"/>
          </a:blip>
          <a:srcRect l="15206" t="14144" r="10165" b="10918"/>
          <a:stretch>
            <a:fillRect/>
          </a:stretch>
        </p:blipFill>
        <p:spPr bwMode="auto">
          <a:xfrm>
            <a:off x="6372200" y="2564904"/>
            <a:ext cx="1440160" cy="964201"/>
          </a:xfrm>
          <a:prstGeom prst="rect">
            <a:avLst/>
          </a:prstGeom>
          <a:noFill/>
          <a:ln w="9525">
            <a:noFill/>
            <a:miter lim="800000"/>
            <a:headEnd/>
            <a:tailEnd/>
          </a:ln>
        </p:spPr>
      </p:pic>
      <p:pic>
        <p:nvPicPr>
          <p:cNvPr id="9" name="Grafik 8" descr="X:\Reubi_pics\IMG_6235.jpg"/>
          <p:cNvPicPr/>
          <p:nvPr/>
        </p:nvPicPr>
        <p:blipFill>
          <a:blip r:embed="rId4" cstate="print">
            <a:lum bright="10000" contrast="30000"/>
          </a:blip>
          <a:srcRect l="12397" t="2605" r="7190" b="2233"/>
          <a:stretch>
            <a:fillRect/>
          </a:stretch>
        </p:blipFill>
        <p:spPr bwMode="auto">
          <a:xfrm>
            <a:off x="6372200" y="3588983"/>
            <a:ext cx="1440160" cy="1136161"/>
          </a:xfrm>
          <a:prstGeom prst="rect">
            <a:avLst/>
          </a:prstGeom>
          <a:noFill/>
          <a:ln w="9525">
            <a:noFill/>
            <a:miter lim="800000"/>
            <a:headEnd/>
            <a:tailEnd/>
          </a:ln>
        </p:spPr>
      </p:pic>
      <p:pic>
        <p:nvPicPr>
          <p:cNvPr id="10" name="Grafik 9" descr="X:\Reubi_pics\IMG_6238.jpg"/>
          <p:cNvPicPr/>
          <p:nvPr/>
        </p:nvPicPr>
        <p:blipFill>
          <a:blip r:embed="rId5" cstate="print">
            <a:lum bright="10000" contrast="30000"/>
          </a:blip>
          <a:srcRect l="11653" t="3722" r="3388" b="1985"/>
          <a:stretch>
            <a:fillRect/>
          </a:stretch>
        </p:blipFill>
        <p:spPr bwMode="auto">
          <a:xfrm>
            <a:off x="6372200" y="4811738"/>
            <a:ext cx="1440160" cy="1065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err="1"/>
              <a:t>Jig</a:t>
            </a:r>
            <a:r>
              <a:rPr lang="de-DE" b="1" dirty="0"/>
              <a:t> </a:t>
            </a:r>
            <a:r>
              <a:rPr lang="de-DE" b="1" dirty="0" err="1"/>
              <a:t>Outer</a:t>
            </a:r>
            <a:r>
              <a:rPr lang="de-DE" b="1" dirty="0"/>
              <a:t> Tube </a:t>
            </a:r>
            <a:r>
              <a:rPr lang="de-DE" b="1" dirty="0" err="1" smtClean="0"/>
              <a:t>Assembly</a:t>
            </a:r>
            <a:endParaRPr lang="de-DE" dirty="0"/>
          </a:p>
        </p:txBody>
      </p:sp>
      <p:pic>
        <p:nvPicPr>
          <p:cNvPr id="4" name="Inhaltsplatzhalter 3" descr="X:\Reubi_pics\IMG_6250.jpg"/>
          <p:cNvPicPr>
            <a:picLocks noGrp="1"/>
          </p:cNvPicPr>
          <p:nvPr>
            <p:ph idx="1"/>
          </p:nvPr>
        </p:nvPicPr>
        <p:blipFill>
          <a:blip r:embed="rId2" cstate="print">
            <a:lum bright="10000" contrast="30000"/>
          </a:blip>
          <a:srcRect l="5702" t="-620" r="13807"/>
          <a:stretch>
            <a:fillRect/>
          </a:stretch>
        </p:blipFill>
        <p:spPr bwMode="auto">
          <a:xfrm>
            <a:off x="1852752" y="1600200"/>
            <a:ext cx="5438495" cy="45259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Jig</a:t>
            </a:r>
            <a:r>
              <a:rPr lang="de-DE" dirty="0"/>
              <a:t> </a:t>
            </a:r>
            <a:r>
              <a:rPr lang="de-DE" dirty="0" err="1"/>
              <a:t>Outer</a:t>
            </a:r>
            <a:r>
              <a:rPr lang="de-DE" dirty="0"/>
              <a:t> Tube </a:t>
            </a:r>
            <a:r>
              <a:rPr lang="de-DE" dirty="0" err="1" smtClean="0"/>
              <a:t>Assembly</a:t>
            </a:r>
            <a:endParaRPr lang="de-DE" dirty="0"/>
          </a:p>
        </p:txBody>
      </p:sp>
      <p:sp>
        <p:nvSpPr>
          <p:cNvPr id="3" name="Inhaltsplatzhalter 2"/>
          <p:cNvSpPr>
            <a:spLocks noGrp="1"/>
          </p:cNvSpPr>
          <p:nvPr>
            <p:ph idx="1"/>
          </p:nvPr>
        </p:nvSpPr>
        <p:spPr/>
        <p:txBody>
          <a:bodyPr>
            <a:normAutofit fontScale="40000" lnSpcReduction="20000"/>
          </a:bodyPr>
          <a:lstStyle/>
          <a:p>
            <a:pPr lvl="0"/>
            <a:r>
              <a:rPr lang="de-DE" dirty="0"/>
              <a:t>Main </a:t>
            </a:r>
            <a:r>
              <a:rPr lang="de-DE" dirty="0" err="1"/>
              <a:t>Shaft</a:t>
            </a:r>
            <a:r>
              <a:rPr lang="de-DE" dirty="0"/>
              <a:t> (Welle) und Case werden zusammen </a:t>
            </a:r>
            <a:endParaRPr lang="de-DE" dirty="0" smtClean="0"/>
          </a:p>
          <a:p>
            <a:pPr lvl="0">
              <a:buNone/>
            </a:pPr>
            <a:r>
              <a:rPr lang="de-DE" dirty="0"/>
              <a:t>	</a:t>
            </a:r>
            <a:r>
              <a:rPr lang="de-DE" dirty="0" smtClean="0"/>
              <a:t>geschraubt </a:t>
            </a:r>
            <a:r>
              <a:rPr lang="de-DE" dirty="0"/>
              <a:t>und mit </a:t>
            </a:r>
            <a:r>
              <a:rPr lang="de-DE" dirty="0" smtClean="0"/>
              <a:t>dem Stift </a:t>
            </a:r>
            <a:r>
              <a:rPr lang="de-DE" dirty="0"/>
              <a:t>zusammen positioniert.</a:t>
            </a:r>
            <a:br>
              <a:rPr lang="de-DE" dirty="0"/>
            </a:br>
            <a:r>
              <a:rPr lang="de-DE" dirty="0"/>
              <a:t>Danach können die </a:t>
            </a:r>
            <a:r>
              <a:rPr lang="de-DE" dirty="0" err="1"/>
              <a:t>Schweissteile</a:t>
            </a:r>
            <a:r>
              <a:rPr lang="de-DE" dirty="0"/>
              <a:t> über  die Welle </a:t>
            </a:r>
            <a:endParaRPr lang="de-DE" dirty="0" smtClean="0"/>
          </a:p>
          <a:p>
            <a:pPr lvl="0">
              <a:buNone/>
            </a:pPr>
            <a:r>
              <a:rPr lang="de-DE" dirty="0"/>
              <a:t>	</a:t>
            </a:r>
            <a:r>
              <a:rPr lang="de-DE" dirty="0" smtClean="0"/>
              <a:t>gelegt </a:t>
            </a:r>
            <a:r>
              <a:rPr lang="de-DE" dirty="0"/>
              <a:t>werden</a:t>
            </a:r>
            <a:r>
              <a:rPr lang="de-DE" dirty="0" smtClean="0"/>
              <a:t>.</a:t>
            </a:r>
            <a:r>
              <a:rPr lang="de-DE" dirty="0"/>
              <a:t/>
            </a:r>
            <a:br>
              <a:rPr lang="de-DE" dirty="0"/>
            </a:br>
            <a:endParaRPr lang="de-DE" dirty="0" smtClean="0"/>
          </a:p>
          <a:p>
            <a:pPr lvl="0">
              <a:buNone/>
            </a:pPr>
            <a:endParaRPr lang="de-DE" dirty="0"/>
          </a:p>
          <a:p>
            <a:pPr lvl="0"/>
            <a:r>
              <a:rPr lang="de-DE" dirty="0"/>
              <a:t>Die </a:t>
            </a:r>
            <a:r>
              <a:rPr lang="de-DE" dirty="0" err="1"/>
              <a:t>Positionierbolzen</a:t>
            </a:r>
            <a:r>
              <a:rPr lang="de-DE" dirty="0"/>
              <a:t> (Position Pin) werden in die Scheibe </a:t>
            </a:r>
            <a:endParaRPr lang="de-DE" dirty="0" smtClean="0"/>
          </a:p>
          <a:p>
            <a:pPr lvl="0">
              <a:buNone/>
            </a:pPr>
            <a:r>
              <a:rPr lang="de-DE" dirty="0"/>
              <a:t>	</a:t>
            </a:r>
            <a:r>
              <a:rPr lang="de-DE" dirty="0" smtClean="0"/>
              <a:t>(</a:t>
            </a:r>
            <a:r>
              <a:rPr lang="de-DE" dirty="0"/>
              <a:t>Position </a:t>
            </a:r>
            <a:r>
              <a:rPr lang="de-DE" dirty="0" err="1"/>
              <a:t>Pad</a:t>
            </a:r>
            <a:r>
              <a:rPr lang="de-DE" dirty="0"/>
              <a:t>) gepresst.</a:t>
            </a:r>
          </a:p>
          <a:p>
            <a:pPr>
              <a:buNone/>
            </a:pPr>
            <a:endParaRPr lang="de-DE" dirty="0"/>
          </a:p>
          <a:p>
            <a:pPr>
              <a:buNone/>
            </a:pPr>
            <a:r>
              <a:rPr lang="de-DE" dirty="0"/>
              <a:t/>
            </a:r>
            <a:br>
              <a:rPr lang="de-DE" dirty="0"/>
            </a:br>
            <a:endParaRPr lang="de-DE" dirty="0"/>
          </a:p>
          <a:p>
            <a:pPr>
              <a:buNone/>
            </a:pPr>
            <a:endParaRPr lang="de-DE" dirty="0"/>
          </a:p>
          <a:p>
            <a:pPr lvl="0"/>
            <a:r>
              <a:rPr lang="de-DE" dirty="0"/>
              <a:t>Die Scheibe wird über die Welle der </a:t>
            </a:r>
            <a:r>
              <a:rPr lang="de-DE" dirty="0" smtClean="0"/>
              <a:t>Lehre (Main </a:t>
            </a:r>
            <a:r>
              <a:rPr lang="de-DE" dirty="0" err="1"/>
              <a:t>Shaft</a:t>
            </a:r>
            <a:r>
              <a:rPr lang="de-DE" dirty="0"/>
              <a:t>) </a:t>
            </a:r>
            <a:endParaRPr lang="de-DE" dirty="0" smtClean="0"/>
          </a:p>
          <a:p>
            <a:pPr lvl="0">
              <a:buNone/>
            </a:pPr>
            <a:r>
              <a:rPr lang="de-DE" dirty="0"/>
              <a:t>	</a:t>
            </a:r>
            <a:r>
              <a:rPr lang="de-DE" dirty="0" smtClean="0"/>
              <a:t>mit </a:t>
            </a:r>
            <a:r>
              <a:rPr lang="de-DE" dirty="0"/>
              <a:t>der </a:t>
            </a:r>
            <a:r>
              <a:rPr lang="de-DE" dirty="0" err="1"/>
              <a:t>Anfräsung</a:t>
            </a:r>
            <a:r>
              <a:rPr lang="de-DE" dirty="0"/>
              <a:t> bis zum </a:t>
            </a:r>
            <a:r>
              <a:rPr lang="de-DE" dirty="0" err="1"/>
              <a:t>Schweissteil</a:t>
            </a:r>
            <a:r>
              <a:rPr lang="de-DE" dirty="0"/>
              <a:t> geführt.</a:t>
            </a:r>
            <a:br>
              <a:rPr lang="de-DE" dirty="0"/>
            </a:br>
            <a:r>
              <a:rPr lang="de-DE" dirty="0"/>
              <a:t>Danach wir die Distanzhülse (</a:t>
            </a:r>
            <a:r>
              <a:rPr lang="de-DE" dirty="0" err="1"/>
              <a:t>Bushing</a:t>
            </a:r>
            <a:r>
              <a:rPr lang="de-DE" dirty="0"/>
              <a:t>)</a:t>
            </a:r>
            <a:br>
              <a:rPr lang="de-DE" dirty="0"/>
            </a:br>
            <a:r>
              <a:rPr lang="de-DE" dirty="0"/>
              <a:t>über das Gewinde geschoben.</a:t>
            </a:r>
            <a:br>
              <a:rPr lang="de-DE" dirty="0"/>
            </a:br>
            <a:endParaRPr lang="de-DE" dirty="0" smtClean="0"/>
          </a:p>
          <a:p>
            <a:pPr lvl="0">
              <a:buNone/>
            </a:pPr>
            <a:endParaRPr lang="de-DE" dirty="0"/>
          </a:p>
          <a:p>
            <a:pPr>
              <a:buNone/>
            </a:pPr>
            <a:endParaRPr lang="de-DE" dirty="0"/>
          </a:p>
          <a:p>
            <a:pPr lvl="0"/>
            <a:r>
              <a:rPr lang="de-DE" dirty="0"/>
              <a:t>Die Feder wird über die Welle zum </a:t>
            </a:r>
            <a:r>
              <a:rPr lang="de-DE" dirty="0" err="1"/>
              <a:t>Pad</a:t>
            </a:r>
            <a:r>
              <a:rPr lang="de-DE" dirty="0"/>
              <a:t> gedrückt und </a:t>
            </a:r>
            <a:endParaRPr lang="de-DE" dirty="0" smtClean="0"/>
          </a:p>
          <a:p>
            <a:pPr lvl="0">
              <a:buNone/>
            </a:pPr>
            <a:r>
              <a:rPr lang="de-DE" dirty="0"/>
              <a:t>	</a:t>
            </a:r>
            <a:r>
              <a:rPr lang="de-DE" dirty="0" smtClean="0"/>
              <a:t>mit </a:t>
            </a:r>
            <a:r>
              <a:rPr lang="de-DE" dirty="0"/>
              <a:t>der Rändelmutter </a:t>
            </a:r>
            <a:r>
              <a:rPr lang="de-DE" dirty="0" smtClean="0"/>
              <a:t> (</a:t>
            </a:r>
            <a:r>
              <a:rPr lang="de-DE" dirty="0" err="1"/>
              <a:t>Knurled</a:t>
            </a:r>
            <a:r>
              <a:rPr lang="de-DE" dirty="0"/>
              <a:t> Nut) bis zum Anschlag </a:t>
            </a:r>
            <a:endParaRPr lang="de-DE" dirty="0" smtClean="0"/>
          </a:p>
          <a:p>
            <a:pPr lvl="0">
              <a:buNone/>
            </a:pPr>
            <a:r>
              <a:rPr lang="de-DE" dirty="0"/>
              <a:t>	</a:t>
            </a:r>
            <a:r>
              <a:rPr lang="de-DE" dirty="0" smtClean="0"/>
              <a:t>angezogen</a:t>
            </a:r>
            <a:r>
              <a:rPr lang="de-DE" dirty="0"/>
              <a:t>.</a:t>
            </a:r>
            <a:br>
              <a:rPr lang="de-DE" dirty="0"/>
            </a:br>
            <a:r>
              <a:rPr lang="de-DE" dirty="0"/>
              <a:t/>
            </a:r>
            <a:br>
              <a:rPr lang="de-DE" dirty="0"/>
            </a:br>
            <a:r>
              <a:rPr lang="de-DE" dirty="0"/>
              <a:t>Die Anpresskraft beträgt 10N.</a:t>
            </a:r>
          </a:p>
          <a:p>
            <a:endParaRPr lang="de-DE" dirty="0"/>
          </a:p>
        </p:txBody>
      </p:sp>
      <p:pic>
        <p:nvPicPr>
          <p:cNvPr id="4" name="Grafik 3" descr="X:\Reubi_pics\IMG_6243.jpg"/>
          <p:cNvPicPr/>
          <p:nvPr/>
        </p:nvPicPr>
        <p:blipFill>
          <a:blip r:embed="rId2" cstate="print">
            <a:lum bright="20000" contrast="30000"/>
          </a:blip>
          <a:srcRect/>
          <a:stretch>
            <a:fillRect/>
          </a:stretch>
        </p:blipFill>
        <p:spPr bwMode="auto">
          <a:xfrm>
            <a:off x="6372200" y="1450179"/>
            <a:ext cx="1562211" cy="1042717"/>
          </a:xfrm>
          <a:prstGeom prst="rect">
            <a:avLst/>
          </a:prstGeom>
          <a:noFill/>
          <a:ln w="9525">
            <a:noFill/>
            <a:miter lim="800000"/>
            <a:headEnd/>
            <a:tailEnd/>
          </a:ln>
        </p:spPr>
      </p:pic>
      <p:pic>
        <p:nvPicPr>
          <p:cNvPr id="5" name="Grafik 4" descr="X:\Reubi_pics\IMG_6244.jpg"/>
          <p:cNvPicPr/>
          <p:nvPr/>
        </p:nvPicPr>
        <p:blipFill>
          <a:blip r:embed="rId3" cstate="print">
            <a:lum contrast="10000"/>
          </a:blip>
          <a:srcRect r="9630"/>
          <a:stretch>
            <a:fillRect/>
          </a:stretch>
        </p:blipFill>
        <p:spPr bwMode="auto">
          <a:xfrm>
            <a:off x="6372200" y="2564904"/>
            <a:ext cx="1572508" cy="1159025"/>
          </a:xfrm>
          <a:prstGeom prst="rect">
            <a:avLst/>
          </a:prstGeom>
          <a:noFill/>
          <a:ln w="9525">
            <a:noFill/>
            <a:miter lim="800000"/>
            <a:headEnd/>
            <a:tailEnd/>
          </a:ln>
        </p:spPr>
      </p:pic>
      <p:pic>
        <p:nvPicPr>
          <p:cNvPr id="6" name="Grafik 5" descr="X:\Reubi_pics\IMG_6247.jpg"/>
          <p:cNvPicPr/>
          <p:nvPr/>
        </p:nvPicPr>
        <p:blipFill>
          <a:blip r:embed="rId4" cstate="print">
            <a:lum bright="10000" contrast="30000"/>
          </a:blip>
          <a:srcRect l="1791" r="20603" b="20049"/>
          <a:stretch>
            <a:fillRect/>
          </a:stretch>
        </p:blipFill>
        <p:spPr bwMode="auto">
          <a:xfrm>
            <a:off x="6372200" y="3805462"/>
            <a:ext cx="1551632" cy="1063698"/>
          </a:xfrm>
          <a:prstGeom prst="rect">
            <a:avLst/>
          </a:prstGeom>
          <a:noFill/>
          <a:ln w="9525">
            <a:noFill/>
            <a:miter lim="800000"/>
            <a:headEnd/>
            <a:tailEnd/>
          </a:ln>
        </p:spPr>
      </p:pic>
      <p:pic>
        <p:nvPicPr>
          <p:cNvPr id="7" name="Grafik 6" descr="X:\Reubi_pics\IMG_6249.jpg"/>
          <p:cNvPicPr/>
          <p:nvPr/>
        </p:nvPicPr>
        <p:blipFill>
          <a:blip r:embed="rId5" cstate="print">
            <a:lum bright="10000" contrast="30000"/>
          </a:blip>
          <a:srcRect l="9680" r="4616" b="7293"/>
          <a:stretch>
            <a:fillRect/>
          </a:stretch>
        </p:blipFill>
        <p:spPr bwMode="auto">
          <a:xfrm>
            <a:off x="6372200" y="4941169"/>
            <a:ext cx="1570683" cy="113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288</Words>
  <Application>Microsoft Office PowerPoint</Application>
  <PresentationFormat>Bildschirmpräsentation (4:3)</PresentationFormat>
  <Paragraphs>83</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Times New Roman</vt:lpstr>
      <vt:lpstr>Larissa-Design</vt:lpstr>
      <vt:lpstr>j</vt:lpstr>
      <vt:lpstr>Aufgabe</vt:lpstr>
      <vt:lpstr>STROFIO</vt:lpstr>
      <vt:lpstr>Elektronenstrahlschweissen</vt:lpstr>
      <vt:lpstr>Schweisslehren</vt:lpstr>
      <vt:lpstr>Jig Cover A</vt:lpstr>
      <vt:lpstr>Jig Cover A</vt:lpstr>
      <vt:lpstr>Jig Outer Tube Assembly</vt:lpstr>
      <vt:lpstr>Jig Outer Tube Assembly</vt:lpstr>
      <vt:lpstr>IPA - Rückblick</vt:lpstr>
    </vt:vector>
  </TitlesOfParts>
  <Company>Universität Bern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CAM</dc:creator>
  <cp:lastModifiedBy>Rothenbühler, Tina (SPACE)</cp:lastModifiedBy>
  <cp:revision>40</cp:revision>
  <dcterms:created xsi:type="dcterms:W3CDTF">2010-06-29T06:51:26Z</dcterms:created>
  <dcterms:modified xsi:type="dcterms:W3CDTF">2018-07-04T12:50:27Z</dcterms:modified>
</cp:coreProperties>
</file>